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Medium"/>
      <p:regular r:id="rId17"/>
    </p:embeddedFont>
    <p:embeddedFont>
      <p:font typeface="DM Sans Medium"/>
      <p:regular r:id="rId18"/>
    </p:embeddedFont>
    <p:embeddedFont>
      <p:font typeface="DM Sans Medium"/>
      <p:regular r:id="rId19"/>
    </p:embeddedFont>
    <p:embeddedFont>
      <p:font typeface="DM Sans Medium"/>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Understanding AI, Machine Learning, and Agentic Systems</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This presentation explores the key concepts in artificial intelligence, from basic machine learning to advanced agentic systems. We'll clarify the relationships between these technologies and explain how they're transforming our digital landscape.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33738"/>
            <a:ext cx="11775519" cy="708779"/>
          </a:xfrm>
          <a:prstGeom prst="rect">
            <a:avLst/>
          </a:prstGeom>
          <a:noFill/>
          <a:ln/>
        </p:spPr>
        <p:txBody>
          <a:bodyPr wrap="non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Generative AI vs. Agentic AI: Key Differences</a:t>
            </a:r>
            <a:endParaRPr lang="en-US" sz="4450" dirty="0"/>
          </a:p>
        </p:txBody>
      </p:sp>
      <p:sp>
        <p:nvSpPr>
          <p:cNvPr id="3" name="Text 1"/>
          <p:cNvSpPr/>
          <p:nvPr/>
        </p:nvSpPr>
        <p:spPr>
          <a:xfrm>
            <a:off x="793790" y="2609493"/>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AC9EF5"/>
                </a:solidFill>
                <a:latin typeface="DM Sans Medium" pitchFamily="34" charset="0"/>
                <a:ea typeface="DM Sans Medium" pitchFamily="34" charset="-122"/>
                <a:cs typeface="DM Sans Medium" pitchFamily="34" charset="-120"/>
              </a:rPr>
              <a:t>Generative AI</a:t>
            </a:r>
            <a:endParaRPr lang="en-US" sz="2650" dirty="0"/>
          </a:p>
        </p:txBody>
      </p:sp>
      <p:sp>
        <p:nvSpPr>
          <p:cNvPr id="4" name="Text 2"/>
          <p:cNvSpPr/>
          <p:nvPr/>
        </p:nvSpPr>
        <p:spPr>
          <a:xfrm>
            <a:off x="793790" y="32615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Creates content based on prompts</a:t>
            </a:r>
            <a:endParaRPr lang="en-US" sz="1750" dirty="0"/>
          </a:p>
        </p:txBody>
      </p:sp>
      <p:sp>
        <p:nvSpPr>
          <p:cNvPr id="5" name="Text 3"/>
          <p:cNvSpPr/>
          <p:nvPr/>
        </p:nvSpPr>
        <p:spPr>
          <a:xfrm>
            <a:off x="793790" y="37037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Reactive to user requests</a:t>
            </a:r>
            <a:endParaRPr lang="en-US" sz="1750" dirty="0"/>
          </a:p>
        </p:txBody>
      </p:sp>
      <p:sp>
        <p:nvSpPr>
          <p:cNvPr id="6" name="Text 4"/>
          <p:cNvSpPr/>
          <p:nvPr/>
        </p:nvSpPr>
        <p:spPr>
          <a:xfrm>
            <a:off x="793790" y="41459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Minimal autonomy</a:t>
            </a:r>
            <a:endParaRPr lang="en-US" sz="1750" dirty="0"/>
          </a:p>
        </p:txBody>
      </p:sp>
      <p:sp>
        <p:nvSpPr>
          <p:cNvPr id="7" name="Text 5"/>
          <p:cNvSpPr/>
          <p:nvPr/>
        </p:nvSpPr>
        <p:spPr>
          <a:xfrm>
            <a:off x="793790" y="458819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Limited planning capability</a:t>
            </a:r>
            <a:endParaRPr lang="en-US" sz="1750" dirty="0"/>
          </a:p>
        </p:txBody>
      </p:sp>
      <p:sp>
        <p:nvSpPr>
          <p:cNvPr id="8" name="Text 6"/>
          <p:cNvSpPr/>
          <p:nvPr/>
        </p:nvSpPr>
        <p:spPr>
          <a:xfrm>
            <a:off x="793790" y="503039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Minimal tool usage</a:t>
            </a:r>
            <a:endParaRPr lang="en-US" sz="1750" dirty="0"/>
          </a:p>
        </p:txBody>
      </p:sp>
      <p:sp>
        <p:nvSpPr>
          <p:cNvPr id="9" name="Text 7"/>
          <p:cNvSpPr/>
          <p:nvPr/>
        </p:nvSpPr>
        <p:spPr>
          <a:xfrm>
            <a:off x="793790" y="547258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Example: Simple ChatGPT Q&amp;A</a:t>
            </a:r>
            <a:endParaRPr lang="en-US" sz="1750" dirty="0"/>
          </a:p>
        </p:txBody>
      </p:sp>
      <p:sp>
        <p:nvSpPr>
          <p:cNvPr id="10" name="Text 8"/>
          <p:cNvSpPr/>
          <p:nvPr/>
        </p:nvSpPr>
        <p:spPr>
          <a:xfrm>
            <a:off x="7599521" y="2609493"/>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AC9EF5"/>
                </a:solidFill>
                <a:latin typeface="DM Sans Medium" pitchFamily="34" charset="0"/>
                <a:ea typeface="DM Sans Medium" pitchFamily="34" charset="-122"/>
                <a:cs typeface="DM Sans Medium" pitchFamily="34" charset="-120"/>
              </a:rPr>
              <a:t>Agentic AI</a:t>
            </a:r>
            <a:endParaRPr lang="en-US" sz="2650" dirty="0"/>
          </a:p>
        </p:txBody>
      </p:sp>
      <p:sp>
        <p:nvSpPr>
          <p:cNvPr id="11" name="Text 9"/>
          <p:cNvSpPr/>
          <p:nvPr/>
        </p:nvSpPr>
        <p:spPr>
          <a:xfrm>
            <a:off x="7599521" y="32615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Performs actions toward goals</a:t>
            </a:r>
            <a:endParaRPr lang="en-US" sz="1750" dirty="0"/>
          </a:p>
        </p:txBody>
      </p:sp>
      <p:sp>
        <p:nvSpPr>
          <p:cNvPr id="12" name="Text 10"/>
          <p:cNvSpPr/>
          <p:nvPr/>
        </p:nvSpPr>
        <p:spPr>
          <a:xfrm>
            <a:off x="7599521" y="37037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Proactively reasons and plans</a:t>
            </a:r>
            <a:endParaRPr lang="en-US" sz="1750" dirty="0"/>
          </a:p>
        </p:txBody>
      </p:sp>
      <p:sp>
        <p:nvSpPr>
          <p:cNvPr id="13" name="Text 11"/>
          <p:cNvSpPr/>
          <p:nvPr/>
        </p:nvSpPr>
        <p:spPr>
          <a:xfrm>
            <a:off x="7599521" y="41459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High autonomy</a:t>
            </a:r>
            <a:endParaRPr lang="en-US" sz="1750" dirty="0"/>
          </a:p>
        </p:txBody>
      </p:sp>
      <p:sp>
        <p:nvSpPr>
          <p:cNvPr id="14" name="Text 12"/>
          <p:cNvSpPr/>
          <p:nvPr/>
        </p:nvSpPr>
        <p:spPr>
          <a:xfrm>
            <a:off x="7599521" y="458819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Multi-step planning</a:t>
            </a:r>
            <a:endParaRPr lang="en-US" sz="1750" dirty="0"/>
          </a:p>
        </p:txBody>
      </p:sp>
      <p:sp>
        <p:nvSpPr>
          <p:cNvPr id="15" name="Text 13"/>
          <p:cNvSpPr/>
          <p:nvPr/>
        </p:nvSpPr>
        <p:spPr>
          <a:xfrm>
            <a:off x="7599521" y="503039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Heavy tool usage via APIs</a:t>
            </a:r>
            <a:endParaRPr lang="en-US" sz="1750" dirty="0"/>
          </a:p>
        </p:txBody>
      </p:sp>
      <p:sp>
        <p:nvSpPr>
          <p:cNvPr id="16" name="Text 14"/>
          <p:cNvSpPr/>
          <p:nvPr/>
        </p:nvSpPr>
        <p:spPr>
          <a:xfrm>
            <a:off x="7599521" y="547258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Example: ChatGPT using tools for deep research</a:t>
            </a:r>
            <a:endParaRPr lang="en-US" sz="1750" dirty="0"/>
          </a:p>
        </p:txBody>
      </p:sp>
      <p:sp>
        <p:nvSpPr>
          <p:cNvPr id="17" name="Text 15"/>
          <p:cNvSpPr/>
          <p:nvPr/>
        </p:nvSpPr>
        <p:spPr>
          <a:xfrm>
            <a:off x="793790" y="616993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Generative AI is a </a:t>
            </a:r>
            <a:pPr algn="l" indent="0" marL="0">
              <a:lnSpc>
                <a:spcPts val="2850"/>
              </a:lnSpc>
              <a:buNone/>
            </a:pPr>
            <a:r>
              <a:rPr lang="en-US" sz="1750" b="1" dirty="0">
                <a:solidFill>
                  <a:srgbClr val="D6D9D7"/>
                </a:solidFill>
                <a:latin typeface="Inter" pitchFamily="34" charset="0"/>
                <a:ea typeface="Inter" pitchFamily="34" charset="-122"/>
                <a:cs typeface="Inter" pitchFamily="34" charset="-120"/>
              </a:rPr>
              <a:t>component</a:t>
            </a:r>
            <a:pPr algn="l" indent="0" marL="0">
              <a:lnSpc>
                <a:spcPts val="2850"/>
              </a:lnSpc>
              <a:buNone/>
            </a:pPr>
            <a:r>
              <a:rPr lang="en-US" sz="1750" dirty="0">
                <a:solidFill>
                  <a:srgbClr val="D6D9D7"/>
                </a:solidFill>
                <a:latin typeface="Inter" pitchFamily="34" charset="0"/>
                <a:ea typeface="Inter" pitchFamily="34" charset="-122"/>
                <a:cs typeface="Inter" pitchFamily="34" charset="-120"/>
              </a:rPr>
              <a:t> within an Agentic AI system, specifically the part that uses LLMs to generate text, summarize, or extract information.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3635" y="923330"/>
            <a:ext cx="7669530" cy="1316355"/>
          </a:xfrm>
          <a:prstGeom prst="rect">
            <a:avLst/>
          </a:prstGeom>
          <a:noFill/>
          <a:ln/>
        </p:spPr>
        <p:txBody>
          <a:bodyPr wrap="square" lIns="0" tIns="0" rIns="0" bIns="0" rtlCol="0" anchor="t"/>
          <a:lstStyle/>
          <a:p>
            <a:pPr algn="l" indent="0" marL="0">
              <a:lnSpc>
                <a:spcPts val="5150"/>
              </a:lnSpc>
              <a:buNone/>
            </a:pPr>
            <a:r>
              <a:rPr lang="en-US" sz="4100" dirty="0">
                <a:solidFill>
                  <a:srgbClr val="F7F7F8"/>
                </a:solidFill>
                <a:latin typeface="DM Sans Medium" pitchFamily="34" charset="0"/>
                <a:ea typeface="DM Sans Medium" pitchFamily="34" charset="-122"/>
                <a:cs typeface="DM Sans Medium" pitchFamily="34" charset="-120"/>
              </a:rPr>
              <a:t>The AI Landscape: Key Concepts</a:t>
            </a:r>
            <a:endParaRPr lang="en-US" sz="4100" dirty="0"/>
          </a:p>
        </p:txBody>
      </p:sp>
      <p:sp>
        <p:nvSpPr>
          <p:cNvPr id="4" name="Shape 1"/>
          <p:cNvSpPr/>
          <p:nvPr/>
        </p:nvSpPr>
        <p:spPr>
          <a:xfrm>
            <a:off x="6223635" y="2555558"/>
            <a:ext cx="3729395" cy="2606993"/>
          </a:xfrm>
          <a:prstGeom prst="roundRect">
            <a:avLst>
              <a:gd name="adj" fmla="val 1212"/>
            </a:avLst>
          </a:prstGeom>
          <a:solidFill>
            <a:srgbClr val="2D3133"/>
          </a:solidFill>
          <a:ln w="22860">
            <a:solidFill>
              <a:srgbClr val="65696B"/>
            </a:solidFill>
            <a:prstDash val="solid"/>
          </a:ln>
        </p:spPr>
      </p:sp>
      <p:sp>
        <p:nvSpPr>
          <p:cNvPr id="5" name="Text 2"/>
          <p:cNvSpPr/>
          <p:nvPr/>
        </p:nvSpPr>
        <p:spPr>
          <a:xfrm>
            <a:off x="6457117" y="2789039"/>
            <a:ext cx="3032879" cy="328970"/>
          </a:xfrm>
          <a:prstGeom prst="rect">
            <a:avLst/>
          </a:prstGeom>
          <a:noFill/>
          <a:ln/>
        </p:spPr>
        <p:txBody>
          <a:bodyPr wrap="none" lIns="0" tIns="0" rIns="0" bIns="0" rtlCol="0" anchor="t"/>
          <a:lstStyle/>
          <a:p>
            <a:pPr algn="l" indent="0" marL="0">
              <a:lnSpc>
                <a:spcPts val="2550"/>
              </a:lnSpc>
              <a:buNone/>
            </a:pPr>
            <a:r>
              <a:rPr lang="en-US" sz="2050" dirty="0">
                <a:solidFill>
                  <a:srgbClr val="D6D9D7"/>
                </a:solidFill>
                <a:latin typeface="DM Sans Medium" pitchFamily="34" charset="0"/>
                <a:ea typeface="DM Sans Medium" pitchFamily="34" charset="-122"/>
                <a:cs typeface="DM Sans Medium" pitchFamily="34" charset="-120"/>
              </a:rPr>
              <a:t>Artificial Intelligence (AI)</a:t>
            </a:r>
            <a:endParaRPr lang="en-US" sz="2050" dirty="0"/>
          </a:p>
        </p:txBody>
      </p:sp>
      <p:sp>
        <p:nvSpPr>
          <p:cNvPr id="6" name="Text 3"/>
          <p:cNvSpPr/>
          <p:nvPr/>
        </p:nvSpPr>
        <p:spPr>
          <a:xfrm>
            <a:off x="6457117" y="3244334"/>
            <a:ext cx="3262432" cy="1684734"/>
          </a:xfrm>
          <a:prstGeom prst="rect">
            <a:avLst/>
          </a:prstGeom>
          <a:noFill/>
          <a:ln/>
        </p:spPr>
        <p:txBody>
          <a:bodyPr wrap="square" lIns="0" tIns="0" rIns="0" bIns="0" rtlCol="0" anchor="t"/>
          <a:lstStyle/>
          <a:p>
            <a:pPr algn="l" indent="0" marL="0">
              <a:lnSpc>
                <a:spcPts val="2650"/>
              </a:lnSpc>
              <a:buNone/>
            </a:pPr>
            <a:r>
              <a:rPr lang="en-US" sz="1650" dirty="0">
                <a:solidFill>
                  <a:srgbClr val="D6D9D7"/>
                </a:solidFill>
                <a:latin typeface="Inter" pitchFamily="34" charset="0"/>
                <a:ea typeface="Inter" pitchFamily="34" charset="-122"/>
                <a:cs typeface="Inter" pitchFamily="34" charset="-120"/>
              </a:rPr>
              <a:t>Computers trained to perform tasks that typically require human intelligence, like pattern recognition and understanding visuals, voice, or text.</a:t>
            </a:r>
            <a:endParaRPr lang="en-US" sz="1650" dirty="0"/>
          </a:p>
        </p:txBody>
      </p:sp>
      <p:sp>
        <p:nvSpPr>
          <p:cNvPr id="7" name="Shape 4"/>
          <p:cNvSpPr/>
          <p:nvPr/>
        </p:nvSpPr>
        <p:spPr>
          <a:xfrm>
            <a:off x="10163651" y="2555558"/>
            <a:ext cx="3729514" cy="2606993"/>
          </a:xfrm>
          <a:prstGeom prst="roundRect">
            <a:avLst>
              <a:gd name="adj" fmla="val 1212"/>
            </a:avLst>
          </a:prstGeom>
          <a:solidFill>
            <a:srgbClr val="2D3133"/>
          </a:solidFill>
          <a:ln w="22860">
            <a:solidFill>
              <a:srgbClr val="65696B"/>
            </a:solidFill>
            <a:prstDash val="solid"/>
          </a:ln>
        </p:spPr>
      </p:sp>
      <p:sp>
        <p:nvSpPr>
          <p:cNvPr id="8" name="Text 5"/>
          <p:cNvSpPr/>
          <p:nvPr/>
        </p:nvSpPr>
        <p:spPr>
          <a:xfrm>
            <a:off x="10397133" y="2789039"/>
            <a:ext cx="2815709" cy="328970"/>
          </a:xfrm>
          <a:prstGeom prst="rect">
            <a:avLst/>
          </a:prstGeom>
          <a:noFill/>
          <a:ln/>
        </p:spPr>
        <p:txBody>
          <a:bodyPr wrap="none" lIns="0" tIns="0" rIns="0" bIns="0" rtlCol="0" anchor="t"/>
          <a:lstStyle/>
          <a:p>
            <a:pPr algn="l" indent="0" marL="0">
              <a:lnSpc>
                <a:spcPts val="2550"/>
              </a:lnSpc>
              <a:buNone/>
            </a:pPr>
            <a:r>
              <a:rPr lang="en-US" sz="2050" dirty="0">
                <a:solidFill>
                  <a:srgbClr val="D6D9D7"/>
                </a:solidFill>
                <a:latin typeface="DM Sans Medium" pitchFamily="34" charset="0"/>
                <a:ea typeface="DM Sans Medium" pitchFamily="34" charset="-122"/>
                <a:cs typeface="DM Sans Medium" pitchFamily="34" charset="-120"/>
              </a:rPr>
              <a:t>Machine Learning (ML)</a:t>
            </a:r>
            <a:endParaRPr lang="en-US" sz="2050" dirty="0"/>
          </a:p>
        </p:txBody>
      </p:sp>
      <p:sp>
        <p:nvSpPr>
          <p:cNvPr id="9" name="Text 6"/>
          <p:cNvSpPr/>
          <p:nvPr/>
        </p:nvSpPr>
        <p:spPr>
          <a:xfrm>
            <a:off x="10397133" y="3244334"/>
            <a:ext cx="3262551" cy="1684734"/>
          </a:xfrm>
          <a:prstGeom prst="rect">
            <a:avLst/>
          </a:prstGeom>
          <a:noFill/>
          <a:ln/>
        </p:spPr>
        <p:txBody>
          <a:bodyPr wrap="square" lIns="0" tIns="0" rIns="0" bIns="0" rtlCol="0" anchor="t"/>
          <a:lstStyle/>
          <a:p>
            <a:pPr algn="l" indent="0" marL="0">
              <a:lnSpc>
                <a:spcPts val="2650"/>
              </a:lnSpc>
              <a:buNone/>
            </a:pPr>
            <a:r>
              <a:rPr lang="en-US" sz="1650" dirty="0">
                <a:solidFill>
                  <a:srgbClr val="D6D9D7"/>
                </a:solidFill>
                <a:latin typeface="Inter" pitchFamily="34" charset="0"/>
                <a:ea typeface="Inter" pitchFamily="34" charset="-122"/>
                <a:cs typeface="Inter" pitchFamily="34" charset="-120"/>
              </a:rPr>
              <a:t>Machines learn from data to make predictions without explicit programming. You provide </a:t>
            </a:r>
            <a:pPr algn="l" indent="0" marL="0">
              <a:lnSpc>
                <a:spcPts val="2650"/>
              </a:lnSpc>
              <a:buNone/>
            </a:pPr>
            <a:r>
              <a:rPr lang="en-US" sz="1650" b="1" dirty="0">
                <a:solidFill>
                  <a:srgbClr val="D6D9D7"/>
                </a:solidFill>
                <a:latin typeface="Inter" pitchFamily="34" charset="0"/>
                <a:ea typeface="Inter" pitchFamily="34" charset="-122"/>
                <a:cs typeface="Inter" pitchFamily="34" charset="-120"/>
              </a:rPr>
              <a:t>input and output</a:t>
            </a:r>
            <a:pPr algn="l" indent="0" marL="0">
              <a:lnSpc>
                <a:spcPts val="2650"/>
              </a:lnSpc>
              <a:buNone/>
            </a:pPr>
            <a:r>
              <a:rPr lang="en-US" sz="1650" dirty="0">
                <a:solidFill>
                  <a:srgbClr val="D6D9D7"/>
                </a:solidFill>
                <a:latin typeface="Inter" pitchFamily="34" charset="0"/>
                <a:ea typeface="Inter" pitchFamily="34" charset="-122"/>
                <a:cs typeface="Inter" pitchFamily="34" charset="-120"/>
              </a:rPr>
              <a:t>, and it figures out the equation itself.</a:t>
            </a:r>
            <a:endParaRPr lang="en-US" sz="1650" dirty="0"/>
          </a:p>
        </p:txBody>
      </p:sp>
      <p:sp>
        <p:nvSpPr>
          <p:cNvPr id="10" name="Shape 7"/>
          <p:cNvSpPr/>
          <p:nvPr/>
        </p:nvSpPr>
        <p:spPr>
          <a:xfrm>
            <a:off x="6223635" y="5373172"/>
            <a:ext cx="7669530" cy="1933099"/>
          </a:xfrm>
          <a:prstGeom prst="roundRect">
            <a:avLst>
              <a:gd name="adj" fmla="val 1634"/>
            </a:avLst>
          </a:prstGeom>
          <a:solidFill>
            <a:srgbClr val="2D3133"/>
          </a:solidFill>
          <a:ln w="22860">
            <a:solidFill>
              <a:srgbClr val="65696B"/>
            </a:solidFill>
            <a:prstDash val="solid"/>
          </a:ln>
        </p:spPr>
      </p:sp>
      <p:sp>
        <p:nvSpPr>
          <p:cNvPr id="11" name="Text 8"/>
          <p:cNvSpPr/>
          <p:nvPr/>
        </p:nvSpPr>
        <p:spPr>
          <a:xfrm>
            <a:off x="6457117" y="5606653"/>
            <a:ext cx="2632948" cy="328970"/>
          </a:xfrm>
          <a:prstGeom prst="rect">
            <a:avLst/>
          </a:prstGeom>
          <a:noFill/>
          <a:ln/>
        </p:spPr>
        <p:txBody>
          <a:bodyPr wrap="none" lIns="0" tIns="0" rIns="0" bIns="0" rtlCol="0" anchor="t"/>
          <a:lstStyle/>
          <a:p>
            <a:pPr algn="l" indent="0" marL="0">
              <a:lnSpc>
                <a:spcPts val="2550"/>
              </a:lnSpc>
              <a:buNone/>
            </a:pPr>
            <a:r>
              <a:rPr lang="en-US" sz="2050" dirty="0">
                <a:solidFill>
                  <a:srgbClr val="D6D9D7"/>
                </a:solidFill>
                <a:latin typeface="DM Sans Medium" pitchFamily="34" charset="0"/>
                <a:ea typeface="DM Sans Medium" pitchFamily="34" charset="-122"/>
                <a:cs typeface="DM Sans Medium" pitchFamily="34" charset="-120"/>
              </a:rPr>
              <a:t>Generative AI</a:t>
            </a:r>
            <a:endParaRPr lang="en-US" sz="2050" dirty="0"/>
          </a:p>
        </p:txBody>
      </p:sp>
      <p:sp>
        <p:nvSpPr>
          <p:cNvPr id="12" name="Text 9"/>
          <p:cNvSpPr/>
          <p:nvPr/>
        </p:nvSpPr>
        <p:spPr>
          <a:xfrm>
            <a:off x="6457117" y="6061948"/>
            <a:ext cx="7202567" cy="1010841"/>
          </a:xfrm>
          <a:prstGeom prst="rect">
            <a:avLst/>
          </a:prstGeom>
          <a:noFill/>
          <a:ln/>
        </p:spPr>
        <p:txBody>
          <a:bodyPr wrap="square" lIns="0" tIns="0" rIns="0" bIns="0" rtlCol="0" anchor="t"/>
          <a:lstStyle/>
          <a:p>
            <a:pPr algn="l" indent="0" marL="0">
              <a:lnSpc>
                <a:spcPts val="2650"/>
              </a:lnSpc>
              <a:buNone/>
            </a:pPr>
            <a:r>
              <a:rPr lang="en-US" sz="1650" dirty="0">
                <a:solidFill>
                  <a:srgbClr val="D6D9D7"/>
                </a:solidFill>
                <a:latin typeface="Inter" pitchFamily="34" charset="0"/>
                <a:ea typeface="Inter" pitchFamily="34" charset="-122"/>
                <a:cs typeface="Inter" pitchFamily="34" charset="-120"/>
              </a:rPr>
              <a:t>Creates new content like text, images, audio, or video based on prompts. Powered by Large Language Models (LLMs) and other specialized models.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2950" y="1130260"/>
            <a:ext cx="7031831" cy="663297"/>
          </a:xfrm>
          <a:prstGeom prst="rect">
            <a:avLst/>
          </a:prstGeom>
          <a:noFill/>
          <a:ln/>
        </p:spPr>
        <p:txBody>
          <a:bodyPr wrap="none" lIns="0" tIns="0" rIns="0" bIns="0" rtlCol="0" anchor="t"/>
          <a:lstStyle/>
          <a:p>
            <a:pPr algn="l" indent="0" marL="0">
              <a:lnSpc>
                <a:spcPts val="5200"/>
              </a:lnSpc>
              <a:buNone/>
            </a:pPr>
            <a:r>
              <a:rPr lang="en-US" sz="4150" dirty="0">
                <a:solidFill>
                  <a:srgbClr val="F7F7F8"/>
                </a:solidFill>
                <a:latin typeface="DM Sans Medium" pitchFamily="34" charset="0"/>
                <a:ea typeface="DM Sans Medium" pitchFamily="34" charset="-122"/>
                <a:cs typeface="DM Sans Medium" pitchFamily="34" charset="-120"/>
              </a:rPr>
              <a:t>Statistical Machine Learning</a:t>
            </a:r>
            <a:endParaRPr lang="en-US" sz="4150" dirty="0"/>
          </a:p>
        </p:txBody>
      </p:sp>
      <p:sp>
        <p:nvSpPr>
          <p:cNvPr id="3" name="Text 1"/>
          <p:cNvSpPr/>
          <p:nvPr/>
        </p:nvSpPr>
        <p:spPr>
          <a:xfrm>
            <a:off x="742950" y="2324100"/>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F7F7F8"/>
                </a:solidFill>
                <a:latin typeface="DM Sans Medium" pitchFamily="34" charset="0"/>
                <a:ea typeface="DM Sans Medium" pitchFamily="34" charset="-122"/>
                <a:cs typeface="DM Sans Medium" pitchFamily="34" charset="-120"/>
              </a:rPr>
              <a:t>Key Characteristics</a:t>
            </a:r>
            <a:endParaRPr lang="en-US" sz="2050" dirty="0"/>
          </a:p>
        </p:txBody>
      </p:sp>
      <p:sp>
        <p:nvSpPr>
          <p:cNvPr id="4" name="Text 2"/>
          <p:cNvSpPr/>
          <p:nvPr/>
        </p:nvSpPr>
        <p:spPr>
          <a:xfrm>
            <a:off x="742950" y="2867978"/>
            <a:ext cx="6313289" cy="679133"/>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D6D9D7"/>
                </a:solidFill>
                <a:latin typeface="Inter" pitchFamily="34" charset="0"/>
                <a:ea typeface="Inter" pitchFamily="34" charset="-122"/>
                <a:cs typeface="Inter" pitchFamily="34" charset="-120"/>
              </a:rPr>
              <a:t>Uses algorithms like linear regression, decision trees, and k-means</a:t>
            </a:r>
            <a:endParaRPr lang="en-US" sz="1650" dirty="0"/>
          </a:p>
        </p:txBody>
      </p:sp>
      <p:sp>
        <p:nvSpPr>
          <p:cNvPr id="5" name="Text 3"/>
          <p:cNvSpPr/>
          <p:nvPr/>
        </p:nvSpPr>
        <p:spPr>
          <a:xfrm>
            <a:off x="742950" y="3621405"/>
            <a:ext cx="6313289" cy="679133"/>
          </a:xfrm>
          <a:prstGeom prst="rect">
            <a:avLst/>
          </a:prstGeom>
          <a:noFill/>
          <a:ln/>
        </p:spPr>
        <p:txBody>
          <a:bodyPr wrap="square" lIns="0" tIns="0" rIns="0" bIns="0" rtlCol="0" anchor="t"/>
          <a:lstStyle/>
          <a:p>
            <a:pPr algn="l" marL="342900" indent="-342900">
              <a:lnSpc>
                <a:spcPts val="2650"/>
              </a:lnSpc>
              <a:buSzPct val="100000"/>
              <a:buChar char="•"/>
            </a:pPr>
            <a:r>
              <a:rPr lang="en-US" sz="1650" dirty="0">
                <a:solidFill>
                  <a:srgbClr val="D6D9D7"/>
                </a:solidFill>
                <a:latin typeface="Inter" pitchFamily="34" charset="0"/>
                <a:ea typeface="Inter" pitchFamily="34" charset="-122"/>
                <a:cs typeface="Inter" pitchFamily="34" charset="-120"/>
              </a:rPr>
              <a:t>Works well with </a:t>
            </a:r>
            <a:pPr algn="l" indent="0" marL="0">
              <a:lnSpc>
                <a:spcPts val="2650"/>
              </a:lnSpc>
              <a:buNone/>
            </a:pPr>
            <a:r>
              <a:rPr lang="en-US" sz="1650" b="1" dirty="0">
                <a:solidFill>
                  <a:srgbClr val="D6D9D7"/>
                </a:solidFill>
                <a:latin typeface="Inter" pitchFamily="34" charset="0"/>
                <a:ea typeface="Inter" pitchFamily="34" charset="-122"/>
                <a:cs typeface="Inter" pitchFamily="34" charset="-120"/>
              </a:rPr>
              <a:t>structured data</a:t>
            </a:r>
            <a:pPr algn="l" indent="0" marL="0">
              <a:lnSpc>
                <a:spcPts val="2650"/>
              </a:lnSpc>
              <a:buNone/>
            </a:pPr>
            <a:r>
              <a:rPr lang="en-US" sz="1650" dirty="0">
                <a:solidFill>
                  <a:srgbClr val="D6D9D7"/>
                </a:solidFill>
                <a:latin typeface="Inter" pitchFamily="34" charset="0"/>
                <a:ea typeface="Inter" pitchFamily="34" charset="-122"/>
                <a:cs typeface="Inter" pitchFamily="34" charset="-120"/>
              </a:rPr>
              <a:t> (organized in rows and columns)</a:t>
            </a:r>
            <a:endParaRPr lang="en-US" sz="1650" dirty="0"/>
          </a:p>
        </p:txBody>
      </p:sp>
      <p:sp>
        <p:nvSpPr>
          <p:cNvPr id="6" name="Text 4"/>
          <p:cNvSpPr/>
          <p:nvPr/>
        </p:nvSpPr>
        <p:spPr>
          <a:xfrm>
            <a:off x="742950" y="4374832"/>
            <a:ext cx="6313289" cy="339566"/>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D6D9D7"/>
                </a:solidFill>
                <a:latin typeface="Inter" pitchFamily="34" charset="0"/>
                <a:ea typeface="Inter" pitchFamily="34" charset="-122"/>
                <a:cs typeface="Inter" pitchFamily="34" charset="-120"/>
              </a:rPr>
              <a:t>Requires less computational power than deep learning</a:t>
            </a:r>
            <a:endParaRPr lang="en-US" sz="1650" dirty="0"/>
          </a:p>
        </p:txBody>
      </p:sp>
      <p:sp>
        <p:nvSpPr>
          <p:cNvPr id="7" name="Text 5"/>
          <p:cNvSpPr/>
          <p:nvPr/>
        </p:nvSpPr>
        <p:spPr>
          <a:xfrm>
            <a:off x="7581781" y="2324100"/>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F7F7F8"/>
                </a:solidFill>
                <a:latin typeface="DM Sans Medium" pitchFamily="34" charset="0"/>
                <a:ea typeface="DM Sans Medium" pitchFamily="34" charset="-122"/>
                <a:cs typeface="DM Sans Medium" pitchFamily="34" charset="-120"/>
              </a:rPr>
              <a:t>Common Tasks</a:t>
            </a:r>
            <a:endParaRPr lang="en-US" sz="2050" dirty="0"/>
          </a:p>
        </p:txBody>
      </p:sp>
      <p:sp>
        <p:nvSpPr>
          <p:cNvPr id="8" name="Text 6"/>
          <p:cNvSpPr/>
          <p:nvPr/>
        </p:nvSpPr>
        <p:spPr>
          <a:xfrm>
            <a:off x="7581781" y="2867978"/>
            <a:ext cx="6313289" cy="339566"/>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D6D9D7"/>
                </a:solidFill>
                <a:latin typeface="Inter" pitchFamily="34" charset="0"/>
                <a:ea typeface="Inter" pitchFamily="34" charset="-122"/>
                <a:cs typeface="Inter" pitchFamily="34" charset="-120"/>
              </a:rPr>
              <a:t>Classification:</a:t>
            </a:r>
            <a:pPr algn="l" indent="0" marL="0">
              <a:lnSpc>
                <a:spcPts val="2650"/>
              </a:lnSpc>
              <a:buNone/>
            </a:pPr>
            <a:r>
              <a:rPr lang="en-US" sz="1650" dirty="0">
                <a:solidFill>
                  <a:srgbClr val="D6D9D7"/>
                </a:solidFill>
                <a:latin typeface="Inter" pitchFamily="34" charset="0"/>
                <a:ea typeface="Inter" pitchFamily="34" charset="-122"/>
                <a:cs typeface="Inter" pitchFamily="34" charset="-120"/>
              </a:rPr>
              <a:t> Grouping into categories (spam/not spam)</a:t>
            </a:r>
            <a:endParaRPr lang="en-US" sz="1650" dirty="0"/>
          </a:p>
        </p:txBody>
      </p:sp>
      <p:sp>
        <p:nvSpPr>
          <p:cNvPr id="9" name="Text 7"/>
          <p:cNvSpPr/>
          <p:nvPr/>
        </p:nvSpPr>
        <p:spPr>
          <a:xfrm>
            <a:off x="7581781" y="3281839"/>
            <a:ext cx="6313289" cy="339566"/>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D6D9D7"/>
                </a:solidFill>
                <a:latin typeface="Inter" pitchFamily="34" charset="0"/>
                <a:ea typeface="Inter" pitchFamily="34" charset="-122"/>
                <a:cs typeface="Inter" pitchFamily="34" charset="-120"/>
              </a:rPr>
              <a:t>Regression:</a:t>
            </a:r>
            <a:pPr algn="l" indent="0" marL="0">
              <a:lnSpc>
                <a:spcPts val="2650"/>
              </a:lnSpc>
              <a:buNone/>
            </a:pPr>
            <a:r>
              <a:rPr lang="en-US" sz="1650" dirty="0">
                <a:solidFill>
                  <a:srgbClr val="D6D9D7"/>
                </a:solidFill>
                <a:latin typeface="Inter" pitchFamily="34" charset="0"/>
                <a:ea typeface="Inter" pitchFamily="34" charset="-122"/>
                <a:cs typeface="Inter" pitchFamily="34" charset="-120"/>
              </a:rPr>
              <a:t> Predicting continuous numbers (home prices)</a:t>
            </a:r>
            <a:endParaRPr lang="en-US" sz="1650" dirty="0"/>
          </a:p>
        </p:txBody>
      </p:sp>
      <p:sp>
        <p:nvSpPr>
          <p:cNvPr id="10" name="Text 8"/>
          <p:cNvSpPr/>
          <p:nvPr/>
        </p:nvSpPr>
        <p:spPr>
          <a:xfrm>
            <a:off x="7581781" y="3695700"/>
            <a:ext cx="6313289" cy="339566"/>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D6D9D7"/>
                </a:solidFill>
                <a:latin typeface="Inter" pitchFamily="34" charset="0"/>
                <a:ea typeface="Inter" pitchFamily="34" charset="-122"/>
                <a:cs typeface="Inter" pitchFamily="34" charset="-120"/>
              </a:rPr>
              <a:t>Clustering:</a:t>
            </a:r>
            <a:pPr algn="l" indent="0" marL="0">
              <a:lnSpc>
                <a:spcPts val="2650"/>
              </a:lnSpc>
              <a:buNone/>
            </a:pPr>
            <a:r>
              <a:rPr lang="en-US" sz="1650" dirty="0">
                <a:solidFill>
                  <a:srgbClr val="D6D9D7"/>
                </a:solidFill>
                <a:latin typeface="Inter" pitchFamily="34" charset="0"/>
                <a:ea typeface="Inter" pitchFamily="34" charset="-122"/>
                <a:cs typeface="Inter" pitchFamily="34" charset="-120"/>
              </a:rPr>
              <a:t> Grouping unlabeled data based on patterns</a:t>
            </a:r>
            <a:endParaRPr lang="en-US" sz="1650" dirty="0"/>
          </a:p>
        </p:txBody>
      </p:sp>
      <p:sp>
        <p:nvSpPr>
          <p:cNvPr id="11" name="Text 9"/>
          <p:cNvSpPr/>
          <p:nvPr/>
        </p:nvSpPr>
        <p:spPr>
          <a:xfrm>
            <a:off x="7581781" y="4109561"/>
            <a:ext cx="6313289" cy="339566"/>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D6D9D7"/>
                </a:solidFill>
                <a:latin typeface="Inter" pitchFamily="34" charset="0"/>
                <a:ea typeface="Inter" pitchFamily="34" charset="-122"/>
                <a:cs typeface="Inter" pitchFamily="34" charset="-120"/>
              </a:rPr>
              <a:t>Outlier Detection:</a:t>
            </a:r>
            <a:pPr algn="l" indent="0" marL="0">
              <a:lnSpc>
                <a:spcPts val="2650"/>
              </a:lnSpc>
              <a:buNone/>
            </a:pPr>
            <a:r>
              <a:rPr lang="en-US" sz="1650" dirty="0">
                <a:solidFill>
                  <a:srgbClr val="D6D9D7"/>
                </a:solidFill>
                <a:latin typeface="Inter" pitchFamily="34" charset="0"/>
                <a:ea typeface="Inter" pitchFamily="34" charset="-122"/>
                <a:cs typeface="Inter" pitchFamily="34" charset="-120"/>
              </a:rPr>
              <a:t> Finding anomalous data points</a:t>
            </a:r>
            <a:endParaRPr lang="en-US" sz="1650" dirty="0"/>
          </a:p>
        </p:txBody>
      </p:sp>
      <p:pic>
        <p:nvPicPr>
          <p:cNvPr id="12" name="Image 0" descr="preencoded.png">    </p:cNvPr>
          <p:cNvPicPr>
            <a:picLocks noChangeAspect="1"/>
          </p:cNvPicPr>
          <p:nvPr/>
        </p:nvPicPr>
        <p:blipFill>
          <a:blip r:embed="rId1"/>
          <a:stretch>
            <a:fillRect/>
          </a:stretch>
        </p:blipFill>
        <p:spPr>
          <a:xfrm>
            <a:off x="742950" y="5027414"/>
            <a:ext cx="6572250" cy="849035"/>
          </a:xfrm>
          <a:prstGeom prst="rect">
            <a:avLst/>
          </a:prstGeom>
        </p:spPr>
      </p:pic>
      <p:sp>
        <p:nvSpPr>
          <p:cNvPr id="13" name="Text 10"/>
          <p:cNvSpPr/>
          <p:nvPr/>
        </p:nvSpPr>
        <p:spPr>
          <a:xfrm>
            <a:off x="955119" y="6088618"/>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D6D9D7"/>
                </a:solidFill>
                <a:latin typeface="DM Sans Medium" pitchFamily="34" charset="0"/>
                <a:ea typeface="DM Sans Medium" pitchFamily="34" charset="-122"/>
                <a:cs typeface="DM Sans Medium" pitchFamily="34" charset="-120"/>
              </a:rPr>
              <a:t>Supervised Learning</a:t>
            </a:r>
            <a:endParaRPr lang="en-US" sz="2050" dirty="0"/>
          </a:p>
        </p:txBody>
      </p:sp>
      <p:sp>
        <p:nvSpPr>
          <p:cNvPr id="14" name="Text 11"/>
          <p:cNvSpPr/>
          <p:nvPr/>
        </p:nvSpPr>
        <p:spPr>
          <a:xfrm>
            <a:off x="955119" y="6547604"/>
            <a:ext cx="6147911" cy="339566"/>
          </a:xfrm>
          <a:prstGeom prst="rect">
            <a:avLst/>
          </a:prstGeom>
          <a:noFill/>
          <a:ln/>
        </p:spPr>
        <p:txBody>
          <a:bodyPr wrap="none" lIns="0" tIns="0" rIns="0" bIns="0" rtlCol="0" anchor="t"/>
          <a:lstStyle/>
          <a:p>
            <a:pPr algn="l" indent="0" marL="0">
              <a:lnSpc>
                <a:spcPts val="2650"/>
              </a:lnSpc>
              <a:buNone/>
            </a:pPr>
            <a:r>
              <a:rPr lang="en-US" sz="1650" dirty="0">
                <a:solidFill>
                  <a:srgbClr val="D6D9D7"/>
                </a:solidFill>
                <a:latin typeface="Inter" pitchFamily="34" charset="0"/>
                <a:ea typeface="Inter" pitchFamily="34" charset="-122"/>
                <a:cs typeface="Inter" pitchFamily="34" charset="-120"/>
              </a:rPr>
              <a:t>Training with </a:t>
            </a:r>
            <a:pPr algn="l" indent="0" marL="0">
              <a:lnSpc>
                <a:spcPts val="2650"/>
              </a:lnSpc>
              <a:buNone/>
            </a:pPr>
            <a:r>
              <a:rPr lang="en-US" sz="1650" b="1" dirty="0">
                <a:solidFill>
                  <a:srgbClr val="D6D9D7"/>
                </a:solidFill>
                <a:latin typeface="Inter" pitchFamily="34" charset="0"/>
                <a:ea typeface="Inter" pitchFamily="34" charset="-122"/>
                <a:cs typeface="Inter" pitchFamily="34" charset="-120"/>
              </a:rPr>
              <a:t>labeled data</a:t>
            </a:r>
            <a:pPr algn="l" indent="0" marL="0">
              <a:lnSpc>
                <a:spcPts val="2650"/>
              </a:lnSpc>
              <a:buNone/>
            </a:pPr>
            <a:r>
              <a:rPr lang="en-US" sz="1650" dirty="0">
                <a:solidFill>
                  <a:srgbClr val="D6D9D7"/>
                </a:solidFill>
                <a:latin typeface="Inter" pitchFamily="34" charset="0"/>
                <a:ea typeface="Inter" pitchFamily="34" charset="-122"/>
                <a:cs typeface="Inter" pitchFamily="34" charset="-120"/>
              </a:rPr>
              <a:t> (input-output pairs)</a:t>
            </a:r>
            <a:endParaRPr lang="en-US" sz="1650" dirty="0"/>
          </a:p>
        </p:txBody>
      </p:sp>
      <p:pic>
        <p:nvPicPr>
          <p:cNvPr id="15" name="Image 1" descr="preencoded.png">    </p:cNvPr>
          <p:cNvPicPr>
            <a:picLocks noChangeAspect="1"/>
          </p:cNvPicPr>
          <p:nvPr/>
        </p:nvPicPr>
        <p:blipFill>
          <a:blip r:embed="rId2"/>
          <a:stretch>
            <a:fillRect/>
          </a:stretch>
        </p:blipFill>
        <p:spPr>
          <a:xfrm>
            <a:off x="7315200" y="5027414"/>
            <a:ext cx="6572250" cy="849035"/>
          </a:xfrm>
          <a:prstGeom prst="rect">
            <a:avLst/>
          </a:prstGeom>
        </p:spPr>
      </p:pic>
      <p:sp>
        <p:nvSpPr>
          <p:cNvPr id="16" name="Text 12"/>
          <p:cNvSpPr/>
          <p:nvPr/>
        </p:nvSpPr>
        <p:spPr>
          <a:xfrm>
            <a:off x="7527369" y="6088618"/>
            <a:ext cx="2850118" cy="331708"/>
          </a:xfrm>
          <a:prstGeom prst="rect">
            <a:avLst/>
          </a:prstGeom>
          <a:noFill/>
          <a:ln/>
        </p:spPr>
        <p:txBody>
          <a:bodyPr wrap="none" lIns="0" tIns="0" rIns="0" bIns="0" rtlCol="0" anchor="t"/>
          <a:lstStyle/>
          <a:p>
            <a:pPr algn="l" indent="0" marL="0">
              <a:lnSpc>
                <a:spcPts val="2600"/>
              </a:lnSpc>
              <a:buNone/>
            </a:pPr>
            <a:r>
              <a:rPr lang="en-US" sz="2050" dirty="0">
                <a:solidFill>
                  <a:srgbClr val="D6D9D7"/>
                </a:solidFill>
                <a:latin typeface="DM Sans Medium" pitchFamily="34" charset="0"/>
                <a:ea typeface="DM Sans Medium" pitchFamily="34" charset="-122"/>
                <a:cs typeface="DM Sans Medium" pitchFamily="34" charset="-120"/>
              </a:rPr>
              <a:t>Unsupervised Learning</a:t>
            </a:r>
            <a:endParaRPr lang="en-US" sz="2050" dirty="0"/>
          </a:p>
        </p:txBody>
      </p:sp>
      <p:sp>
        <p:nvSpPr>
          <p:cNvPr id="17" name="Text 13"/>
          <p:cNvSpPr/>
          <p:nvPr/>
        </p:nvSpPr>
        <p:spPr>
          <a:xfrm>
            <a:off x="7527369" y="6547604"/>
            <a:ext cx="6147911" cy="339566"/>
          </a:xfrm>
          <a:prstGeom prst="rect">
            <a:avLst/>
          </a:prstGeom>
          <a:noFill/>
          <a:ln/>
        </p:spPr>
        <p:txBody>
          <a:bodyPr wrap="none" lIns="0" tIns="0" rIns="0" bIns="0" rtlCol="0" anchor="t"/>
          <a:lstStyle/>
          <a:p>
            <a:pPr algn="l" indent="0" marL="0">
              <a:lnSpc>
                <a:spcPts val="2650"/>
              </a:lnSpc>
              <a:buNone/>
            </a:pPr>
            <a:r>
              <a:rPr lang="en-US" sz="1650" dirty="0">
                <a:solidFill>
                  <a:srgbClr val="D6D9D7"/>
                </a:solidFill>
                <a:latin typeface="Inter" pitchFamily="34" charset="0"/>
                <a:ea typeface="Inter" pitchFamily="34" charset="-122"/>
                <a:cs typeface="Inter" pitchFamily="34" charset="-120"/>
              </a:rPr>
              <a:t>Finding patterns in </a:t>
            </a:r>
            <a:pPr algn="l" indent="0" marL="0">
              <a:lnSpc>
                <a:spcPts val="2650"/>
              </a:lnSpc>
              <a:buNone/>
            </a:pPr>
            <a:r>
              <a:rPr lang="en-US" sz="1650" b="1" dirty="0">
                <a:solidFill>
                  <a:srgbClr val="D6D9D7"/>
                </a:solidFill>
                <a:latin typeface="Inter" pitchFamily="34" charset="0"/>
                <a:ea typeface="Inter" pitchFamily="34" charset="-122"/>
                <a:cs typeface="Inter" pitchFamily="34" charset="-120"/>
              </a:rPr>
              <a:t>unlabeled data</a:t>
            </a:r>
            <a:pPr algn="l" indent="0" marL="0">
              <a:lnSpc>
                <a:spcPts val="2650"/>
              </a:lnSpc>
              <a:buNone/>
            </a:pPr>
            <a:r>
              <a:rPr lang="en-US" sz="1650" dirty="0">
                <a:solidFill>
                  <a:srgbClr val="D6D9D7"/>
                </a:solidFill>
                <a:latin typeface="Inter" pitchFamily="34" charset="0"/>
                <a:ea typeface="Inter" pitchFamily="34" charset="-122"/>
                <a:cs typeface="Inter" pitchFamily="34" charset="-120"/>
              </a:rPr>
              <a:t> without specific guidance</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7717393" cy="644366"/>
          </a:xfrm>
          <a:prstGeom prst="rect">
            <a:avLst/>
          </a:prstGeom>
          <a:noFill/>
          <a:ln/>
        </p:spPr>
        <p:txBody>
          <a:bodyPr wrap="none" lIns="0" tIns="0" rIns="0" bIns="0" rtlCol="0" anchor="t"/>
          <a:lstStyle/>
          <a:p>
            <a:pPr algn="l" indent="0" marL="0">
              <a:lnSpc>
                <a:spcPts val="5050"/>
              </a:lnSpc>
              <a:buNone/>
            </a:pPr>
            <a:r>
              <a:rPr lang="en-US" sz="4050" dirty="0">
                <a:solidFill>
                  <a:srgbClr val="F7F7F8"/>
                </a:solidFill>
                <a:latin typeface="DM Sans Medium" pitchFamily="34" charset="0"/>
                <a:ea typeface="DM Sans Medium" pitchFamily="34" charset="-122"/>
                <a:cs typeface="DM Sans Medium" pitchFamily="34" charset="-120"/>
              </a:rPr>
              <a:t>Deep Learning: Neural Networks</a:t>
            </a:r>
            <a:endParaRPr lang="en-US" sz="4050" dirty="0"/>
          </a:p>
        </p:txBody>
      </p:sp>
      <p:sp>
        <p:nvSpPr>
          <p:cNvPr id="3" name="Text 1"/>
          <p:cNvSpPr/>
          <p:nvPr/>
        </p:nvSpPr>
        <p:spPr>
          <a:xfrm>
            <a:off x="721638" y="1706047"/>
            <a:ext cx="6342102" cy="989767"/>
          </a:xfrm>
          <a:prstGeom prst="rect">
            <a:avLst/>
          </a:prstGeom>
          <a:noFill/>
          <a:ln/>
        </p:spPr>
        <p:txBody>
          <a:bodyPr wrap="square" lIns="0" tIns="0" rIns="0" bIns="0" rtlCol="0" anchor="t"/>
          <a:lstStyle/>
          <a:p>
            <a:pPr algn="l" indent="0" marL="0">
              <a:lnSpc>
                <a:spcPts val="2550"/>
              </a:lnSpc>
              <a:buNone/>
            </a:pPr>
            <a:r>
              <a:rPr lang="en-US" sz="1600" dirty="0">
                <a:solidFill>
                  <a:srgbClr val="D6D9D7"/>
                </a:solidFill>
                <a:latin typeface="Inter" pitchFamily="34" charset="0"/>
                <a:ea typeface="Inter" pitchFamily="34" charset="-122"/>
                <a:cs typeface="Inter" pitchFamily="34" charset="-120"/>
              </a:rPr>
              <a:t>Deep Learning uses </a:t>
            </a:r>
            <a:pPr algn="l" indent="0" marL="0">
              <a:lnSpc>
                <a:spcPts val="2550"/>
              </a:lnSpc>
              <a:buNone/>
            </a:pPr>
            <a:r>
              <a:rPr lang="en-US" sz="1600" b="1" dirty="0">
                <a:solidFill>
                  <a:srgbClr val="D6D9D7"/>
                </a:solidFill>
                <a:latin typeface="Inter" pitchFamily="34" charset="0"/>
                <a:ea typeface="Inter" pitchFamily="34" charset="-122"/>
                <a:cs typeface="Inter" pitchFamily="34" charset="-120"/>
              </a:rPr>
              <a:t>neural networks</a:t>
            </a:r>
            <a:pPr algn="l" indent="0" marL="0">
              <a:lnSpc>
                <a:spcPts val="2550"/>
              </a:lnSpc>
              <a:buNone/>
            </a:pPr>
            <a:r>
              <a:rPr lang="en-US" sz="1600" dirty="0">
                <a:solidFill>
                  <a:srgbClr val="D6D9D7"/>
                </a:solidFill>
                <a:latin typeface="Inter" pitchFamily="34" charset="0"/>
                <a:ea typeface="Inter" pitchFamily="34" charset="-122"/>
                <a:cs typeface="Inter" pitchFamily="34" charset="-120"/>
              </a:rPr>
              <a:t> inspired by the human brain. It excels with </a:t>
            </a:r>
            <a:pPr algn="l" indent="0" marL="0">
              <a:lnSpc>
                <a:spcPts val="2550"/>
              </a:lnSpc>
              <a:buNone/>
            </a:pPr>
            <a:r>
              <a:rPr lang="en-US" sz="1600" b="1" dirty="0">
                <a:solidFill>
                  <a:srgbClr val="D6D9D7"/>
                </a:solidFill>
                <a:latin typeface="Inter" pitchFamily="34" charset="0"/>
                <a:ea typeface="Inter" pitchFamily="34" charset="-122"/>
                <a:cs typeface="Inter" pitchFamily="34" charset="-120"/>
              </a:rPr>
              <a:t>unstructured data</a:t>
            </a:r>
            <a:pPr algn="l" indent="0" marL="0">
              <a:lnSpc>
                <a:spcPts val="2550"/>
              </a:lnSpc>
              <a:buNone/>
            </a:pPr>
            <a:r>
              <a:rPr lang="en-US" sz="1600" dirty="0">
                <a:solidFill>
                  <a:srgbClr val="D6D9D7"/>
                </a:solidFill>
                <a:latin typeface="Inter" pitchFamily="34" charset="0"/>
                <a:ea typeface="Inter" pitchFamily="34" charset="-122"/>
                <a:cs typeface="Inter" pitchFamily="34" charset="-120"/>
              </a:rPr>
              <a:t> like images, videos, audio, and text.</a:t>
            </a:r>
            <a:endParaRPr lang="en-US" sz="1600" dirty="0"/>
          </a:p>
        </p:txBody>
      </p:sp>
      <p:sp>
        <p:nvSpPr>
          <p:cNvPr id="4" name="Text 2"/>
          <p:cNvSpPr/>
          <p:nvPr/>
        </p:nvSpPr>
        <p:spPr>
          <a:xfrm>
            <a:off x="721638" y="2881313"/>
            <a:ext cx="6342102" cy="329922"/>
          </a:xfrm>
          <a:prstGeom prst="rect">
            <a:avLst/>
          </a:prstGeom>
          <a:noFill/>
          <a:ln/>
        </p:spPr>
        <p:txBody>
          <a:bodyPr wrap="none" lIns="0" tIns="0" rIns="0" bIns="0" rtlCol="0" anchor="t"/>
          <a:lstStyle/>
          <a:p>
            <a:pPr algn="l" indent="0" marL="0">
              <a:lnSpc>
                <a:spcPts val="2550"/>
              </a:lnSpc>
              <a:buNone/>
            </a:pPr>
            <a:r>
              <a:rPr lang="en-US" sz="1600" dirty="0">
                <a:solidFill>
                  <a:srgbClr val="D6D9D7"/>
                </a:solidFill>
                <a:latin typeface="Inter" pitchFamily="34" charset="0"/>
                <a:ea typeface="Inter" pitchFamily="34" charset="-122"/>
                <a:cs typeface="Inter" pitchFamily="34" charset="-120"/>
              </a:rPr>
              <a:t>Requirements:</a:t>
            </a:r>
            <a:endParaRPr lang="en-US" sz="1600" dirty="0"/>
          </a:p>
        </p:txBody>
      </p:sp>
      <p:sp>
        <p:nvSpPr>
          <p:cNvPr id="5" name="Text 3"/>
          <p:cNvSpPr/>
          <p:nvPr/>
        </p:nvSpPr>
        <p:spPr>
          <a:xfrm>
            <a:off x="721638" y="3396734"/>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D6D9D7"/>
                </a:solidFill>
                <a:latin typeface="Inter" pitchFamily="34" charset="0"/>
                <a:ea typeface="Inter" pitchFamily="34" charset="-122"/>
                <a:cs typeface="Inter" pitchFamily="34" charset="-120"/>
              </a:rPr>
              <a:t>Large amounts of training data</a:t>
            </a:r>
            <a:endParaRPr lang="en-US" sz="1600" dirty="0"/>
          </a:p>
        </p:txBody>
      </p:sp>
      <p:sp>
        <p:nvSpPr>
          <p:cNvPr id="6" name="Text 4"/>
          <p:cNvSpPr/>
          <p:nvPr/>
        </p:nvSpPr>
        <p:spPr>
          <a:xfrm>
            <a:off x="721638" y="3798808"/>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D6D9D7"/>
                </a:solidFill>
                <a:latin typeface="Inter" pitchFamily="34" charset="0"/>
                <a:ea typeface="Inter" pitchFamily="34" charset="-122"/>
                <a:cs typeface="Inter" pitchFamily="34" charset="-120"/>
              </a:rPr>
              <a:t>Powerful GPUs for processing</a:t>
            </a:r>
            <a:endParaRPr lang="en-US" sz="1600" dirty="0"/>
          </a:p>
        </p:txBody>
      </p:sp>
      <p:sp>
        <p:nvSpPr>
          <p:cNvPr id="7" name="Text 5"/>
          <p:cNvSpPr/>
          <p:nvPr/>
        </p:nvSpPr>
        <p:spPr>
          <a:xfrm>
            <a:off x="721638" y="4314230"/>
            <a:ext cx="6342102" cy="659844"/>
          </a:xfrm>
          <a:prstGeom prst="rect">
            <a:avLst/>
          </a:prstGeom>
          <a:noFill/>
          <a:ln/>
        </p:spPr>
        <p:txBody>
          <a:bodyPr wrap="square" lIns="0" tIns="0" rIns="0" bIns="0" rtlCol="0" anchor="t"/>
          <a:lstStyle/>
          <a:p>
            <a:pPr algn="l" indent="0" marL="0">
              <a:lnSpc>
                <a:spcPts val="2550"/>
              </a:lnSpc>
              <a:buNone/>
            </a:pPr>
            <a:r>
              <a:rPr lang="en-US" sz="1600" dirty="0">
                <a:solidFill>
                  <a:srgbClr val="D6D9D7"/>
                </a:solidFill>
                <a:latin typeface="Inter" pitchFamily="34" charset="0"/>
                <a:ea typeface="Inter" pitchFamily="34" charset="-122"/>
                <a:cs typeface="Inter" pitchFamily="34" charset="-120"/>
              </a:rPr>
              <a:t>Popular frameworks: PyTorch (beginner-friendly) and TensorFlow (fine-grain control)</a:t>
            </a:r>
            <a:endParaRPr lang="en-US" sz="1600" dirty="0"/>
          </a:p>
        </p:txBody>
      </p:sp>
      <p:pic>
        <p:nvPicPr>
          <p:cNvPr id="8"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537942"/>
            <a:ext cx="12436078" cy="708779"/>
          </a:xfrm>
          <a:prstGeom prst="rect">
            <a:avLst/>
          </a:prstGeom>
          <a:noFill/>
          <a:ln/>
        </p:spPr>
        <p:txBody>
          <a:bodyPr wrap="non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The Koala Analogy: How Neural Networks Learn</a:t>
            </a:r>
            <a:endParaRPr lang="en-US" sz="4450" dirty="0"/>
          </a:p>
        </p:txBody>
      </p:sp>
      <p:sp>
        <p:nvSpPr>
          <p:cNvPr id="4" name="Shape 1"/>
          <p:cNvSpPr/>
          <p:nvPr/>
        </p:nvSpPr>
        <p:spPr>
          <a:xfrm>
            <a:off x="793790" y="5267325"/>
            <a:ext cx="4196358" cy="226814"/>
          </a:xfrm>
          <a:prstGeom prst="roundRect">
            <a:avLst>
              <a:gd name="adj" fmla="val 15001"/>
            </a:avLst>
          </a:prstGeom>
          <a:solidFill>
            <a:srgbClr val="4C5052"/>
          </a:solidFill>
          <a:ln/>
        </p:spPr>
      </p:sp>
      <p:sp>
        <p:nvSpPr>
          <p:cNvPr id="5" name="Text 2"/>
          <p:cNvSpPr/>
          <p:nvPr/>
        </p:nvSpPr>
        <p:spPr>
          <a:xfrm>
            <a:off x="1020604" y="57209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Specialized Learning</a:t>
            </a:r>
            <a:endParaRPr lang="en-US" sz="2200" dirty="0"/>
          </a:p>
        </p:txBody>
      </p:sp>
      <p:sp>
        <p:nvSpPr>
          <p:cNvPr id="6" name="Text 3"/>
          <p:cNvSpPr/>
          <p:nvPr/>
        </p:nvSpPr>
        <p:spPr>
          <a:xfrm>
            <a:off x="1020604" y="6211372"/>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Imagine students (neurons) each specializing in a part of a koala (eyes, nose, ears)</a:t>
            </a:r>
            <a:endParaRPr lang="en-US" sz="1750" dirty="0"/>
          </a:p>
        </p:txBody>
      </p:sp>
      <p:sp>
        <p:nvSpPr>
          <p:cNvPr id="7" name="Shape 4"/>
          <p:cNvSpPr/>
          <p:nvPr/>
        </p:nvSpPr>
        <p:spPr>
          <a:xfrm>
            <a:off x="5216962" y="4927044"/>
            <a:ext cx="4196358" cy="226814"/>
          </a:xfrm>
          <a:prstGeom prst="roundRect">
            <a:avLst>
              <a:gd name="adj" fmla="val 15001"/>
            </a:avLst>
          </a:prstGeom>
          <a:solidFill>
            <a:srgbClr val="4C5052"/>
          </a:solidFill>
          <a:ln/>
        </p:spPr>
      </p:sp>
      <p:sp>
        <p:nvSpPr>
          <p:cNvPr id="8" name="Text 5"/>
          <p:cNvSpPr/>
          <p:nvPr/>
        </p:nvSpPr>
        <p:spPr>
          <a:xfrm>
            <a:off x="5443776" y="53806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Information Passing</a:t>
            </a:r>
            <a:endParaRPr lang="en-US" sz="2200" dirty="0"/>
          </a:p>
        </p:txBody>
      </p:sp>
      <p:sp>
        <p:nvSpPr>
          <p:cNvPr id="9" name="Text 6"/>
          <p:cNvSpPr/>
          <p:nvPr/>
        </p:nvSpPr>
        <p:spPr>
          <a:xfrm>
            <a:off x="5443776" y="5871091"/>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They pass their findings (scores) to others who make higher-level decisions (face, body)</a:t>
            </a:r>
            <a:endParaRPr lang="en-US" sz="1750" dirty="0"/>
          </a:p>
        </p:txBody>
      </p:sp>
      <p:sp>
        <p:nvSpPr>
          <p:cNvPr id="10" name="Shape 7"/>
          <p:cNvSpPr/>
          <p:nvPr/>
        </p:nvSpPr>
        <p:spPr>
          <a:xfrm>
            <a:off x="9640133" y="4586883"/>
            <a:ext cx="4196358" cy="226814"/>
          </a:xfrm>
          <a:prstGeom prst="roundRect">
            <a:avLst>
              <a:gd name="adj" fmla="val 15001"/>
            </a:avLst>
          </a:prstGeom>
          <a:solidFill>
            <a:srgbClr val="4C5052"/>
          </a:solidFill>
          <a:ln/>
        </p:spPr>
      </p:sp>
      <p:sp>
        <p:nvSpPr>
          <p:cNvPr id="11" name="Text 8"/>
          <p:cNvSpPr/>
          <p:nvPr/>
        </p:nvSpPr>
        <p:spPr>
          <a:xfrm>
            <a:off x="9866948" y="50405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Feedback Loop</a:t>
            </a:r>
            <a:endParaRPr lang="en-US" sz="2200" dirty="0"/>
          </a:p>
        </p:txBody>
      </p:sp>
      <p:sp>
        <p:nvSpPr>
          <p:cNvPr id="12" name="Text 9"/>
          <p:cNvSpPr/>
          <p:nvPr/>
        </p:nvSpPr>
        <p:spPr>
          <a:xfrm>
            <a:off x="9866948" y="5530929"/>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A "supervisor" gives the final answer. If wrong, the error is passed back so they can adjust (backward error propagation)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7223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Deep Learning vs. Statistical ML: When to Use Each</a:t>
            </a:r>
            <a:endParaRPr lang="en-US" sz="4450" dirty="0"/>
          </a:p>
        </p:txBody>
      </p:sp>
      <p:sp>
        <p:nvSpPr>
          <p:cNvPr id="4" name="Shape 1"/>
          <p:cNvSpPr/>
          <p:nvPr/>
        </p:nvSpPr>
        <p:spPr>
          <a:xfrm>
            <a:off x="6280190" y="2529959"/>
            <a:ext cx="3664744" cy="2894648"/>
          </a:xfrm>
          <a:prstGeom prst="roundRect">
            <a:avLst>
              <a:gd name="adj" fmla="val 1175"/>
            </a:avLst>
          </a:prstGeom>
          <a:solidFill>
            <a:srgbClr val="4C5052"/>
          </a:solidFill>
          <a:ln/>
        </p:spPr>
      </p:sp>
      <p:sp>
        <p:nvSpPr>
          <p:cNvPr id="5" name="Text 2"/>
          <p:cNvSpPr/>
          <p:nvPr/>
        </p:nvSpPr>
        <p:spPr>
          <a:xfrm>
            <a:off x="6507004" y="27567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Data Type</a:t>
            </a:r>
            <a:endParaRPr lang="en-US" sz="2200" dirty="0"/>
          </a:p>
        </p:txBody>
      </p:sp>
      <p:sp>
        <p:nvSpPr>
          <p:cNvPr id="6" name="Text 3"/>
          <p:cNvSpPr/>
          <p:nvPr/>
        </p:nvSpPr>
        <p:spPr>
          <a:xfrm>
            <a:off x="6507004" y="3247192"/>
            <a:ext cx="3211116" cy="725805"/>
          </a:xfrm>
          <a:prstGeom prst="rect">
            <a:avLst/>
          </a:prstGeom>
          <a:noFill/>
          <a:ln/>
        </p:spPr>
        <p:txBody>
          <a:bodyPr wrap="square" lIns="0" tIns="0" rIns="0" bIns="0" rtlCol="0" anchor="t"/>
          <a:lstStyle/>
          <a:p>
            <a:pPr algn="l" indent="0" marL="0">
              <a:lnSpc>
                <a:spcPts val="2850"/>
              </a:lnSpc>
              <a:buNone/>
            </a:pPr>
            <a:r>
              <a:rPr lang="en-US" sz="1750" b="1" dirty="0">
                <a:solidFill>
                  <a:srgbClr val="AC9EF5"/>
                </a:solidFill>
                <a:latin typeface="Inter" pitchFamily="34" charset="0"/>
                <a:ea typeface="Inter" pitchFamily="34" charset="-122"/>
                <a:cs typeface="Inter" pitchFamily="34" charset="-120"/>
              </a:rPr>
              <a:t>Statistical ML:</a:t>
            </a:r>
            <a:pPr algn="l" indent="0" marL="0">
              <a:lnSpc>
                <a:spcPts val="2850"/>
              </a:lnSpc>
              <a:buNone/>
            </a:pPr>
            <a:r>
              <a:rPr lang="en-US" sz="1750" dirty="0">
                <a:solidFill>
                  <a:srgbClr val="D6D9D7"/>
                </a:solidFill>
                <a:latin typeface="Inter" pitchFamily="34" charset="0"/>
                <a:ea typeface="Inter" pitchFamily="34" charset="-122"/>
                <a:cs typeface="Inter" pitchFamily="34" charset="-120"/>
              </a:rPr>
              <a:t> Structured data (tables, spreadsheets)</a:t>
            </a:r>
            <a:endParaRPr lang="en-US" sz="1750" dirty="0"/>
          </a:p>
        </p:txBody>
      </p:sp>
      <p:sp>
        <p:nvSpPr>
          <p:cNvPr id="7" name="Text 4"/>
          <p:cNvSpPr/>
          <p:nvPr/>
        </p:nvSpPr>
        <p:spPr>
          <a:xfrm>
            <a:off x="6507004" y="4109085"/>
            <a:ext cx="3211116" cy="1088708"/>
          </a:xfrm>
          <a:prstGeom prst="rect">
            <a:avLst/>
          </a:prstGeom>
          <a:noFill/>
          <a:ln/>
        </p:spPr>
        <p:txBody>
          <a:bodyPr wrap="square" lIns="0" tIns="0" rIns="0" bIns="0" rtlCol="0" anchor="t"/>
          <a:lstStyle/>
          <a:p>
            <a:pPr algn="l" indent="0" marL="0">
              <a:lnSpc>
                <a:spcPts val="2850"/>
              </a:lnSpc>
              <a:buNone/>
            </a:pPr>
            <a:r>
              <a:rPr lang="en-US" sz="1750" b="1" dirty="0">
                <a:solidFill>
                  <a:srgbClr val="AC9EF5"/>
                </a:solidFill>
                <a:latin typeface="Inter" pitchFamily="34" charset="0"/>
                <a:ea typeface="Inter" pitchFamily="34" charset="-122"/>
                <a:cs typeface="Inter" pitchFamily="34" charset="-120"/>
              </a:rPr>
              <a:t>Deep Learning:</a:t>
            </a:r>
            <a:pPr algn="l" indent="0" marL="0">
              <a:lnSpc>
                <a:spcPts val="2850"/>
              </a:lnSpc>
              <a:buNone/>
            </a:pPr>
            <a:r>
              <a:rPr lang="en-US" sz="1750" dirty="0">
                <a:solidFill>
                  <a:srgbClr val="D6D9D7"/>
                </a:solidFill>
                <a:latin typeface="Inter" pitchFamily="34" charset="0"/>
                <a:ea typeface="Inter" pitchFamily="34" charset="-122"/>
                <a:cs typeface="Inter" pitchFamily="34" charset="-120"/>
              </a:rPr>
              <a:t> Unstructured data (images, video, audio, text)</a:t>
            </a:r>
            <a:endParaRPr lang="en-US" sz="1750" dirty="0"/>
          </a:p>
        </p:txBody>
      </p:sp>
      <p:sp>
        <p:nvSpPr>
          <p:cNvPr id="8" name="Shape 5"/>
          <p:cNvSpPr/>
          <p:nvPr/>
        </p:nvSpPr>
        <p:spPr>
          <a:xfrm>
            <a:off x="10171748" y="2529959"/>
            <a:ext cx="3664863" cy="2894648"/>
          </a:xfrm>
          <a:prstGeom prst="roundRect">
            <a:avLst>
              <a:gd name="adj" fmla="val 1175"/>
            </a:avLst>
          </a:prstGeom>
          <a:solidFill>
            <a:srgbClr val="4C5052"/>
          </a:solidFill>
          <a:ln/>
        </p:spPr>
      </p:sp>
      <p:sp>
        <p:nvSpPr>
          <p:cNvPr id="9" name="Text 6"/>
          <p:cNvSpPr/>
          <p:nvPr/>
        </p:nvSpPr>
        <p:spPr>
          <a:xfrm>
            <a:off x="10398562" y="27567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Feature Complexity</a:t>
            </a:r>
            <a:endParaRPr lang="en-US" sz="2200" dirty="0"/>
          </a:p>
        </p:txBody>
      </p:sp>
      <p:sp>
        <p:nvSpPr>
          <p:cNvPr id="10" name="Text 7"/>
          <p:cNvSpPr/>
          <p:nvPr/>
        </p:nvSpPr>
        <p:spPr>
          <a:xfrm>
            <a:off x="10398562" y="3247192"/>
            <a:ext cx="3211235" cy="725805"/>
          </a:xfrm>
          <a:prstGeom prst="rect">
            <a:avLst/>
          </a:prstGeom>
          <a:noFill/>
          <a:ln/>
        </p:spPr>
        <p:txBody>
          <a:bodyPr wrap="square" lIns="0" tIns="0" rIns="0" bIns="0" rtlCol="0" anchor="t"/>
          <a:lstStyle/>
          <a:p>
            <a:pPr algn="l" indent="0" marL="0">
              <a:lnSpc>
                <a:spcPts val="2850"/>
              </a:lnSpc>
              <a:buNone/>
            </a:pPr>
            <a:r>
              <a:rPr lang="en-US" sz="1750" b="1" dirty="0">
                <a:solidFill>
                  <a:srgbClr val="AC9EF5"/>
                </a:solidFill>
                <a:latin typeface="Inter" pitchFamily="34" charset="0"/>
                <a:ea typeface="Inter" pitchFamily="34" charset="-122"/>
                <a:cs typeface="Inter" pitchFamily="34" charset="-120"/>
              </a:rPr>
              <a:t>Statistical ML:</a:t>
            </a:r>
            <a:pPr algn="l" indent="0" marL="0">
              <a:lnSpc>
                <a:spcPts val="2850"/>
              </a:lnSpc>
              <a:buNone/>
            </a:pPr>
            <a:r>
              <a:rPr lang="en-US" sz="1750" dirty="0">
                <a:solidFill>
                  <a:srgbClr val="D6D9D7"/>
                </a:solidFill>
                <a:latin typeface="Inter" pitchFamily="34" charset="0"/>
                <a:ea typeface="Inter" pitchFamily="34" charset="-122"/>
                <a:cs typeface="Inter" pitchFamily="34" charset="-120"/>
              </a:rPr>
              <a:t> Simple features, clear patterns</a:t>
            </a:r>
            <a:endParaRPr lang="en-US" sz="1750" dirty="0"/>
          </a:p>
        </p:txBody>
      </p:sp>
      <p:sp>
        <p:nvSpPr>
          <p:cNvPr id="11" name="Text 8"/>
          <p:cNvSpPr/>
          <p:nvPr/>
        </p:nvSpPr>
        <p:spPr>
          <a:xfrm>
            <a:off x="10398562" y="4109085"/>
            <a:ext cx="3211235" cy="1088708"/>
          </a:xfrm>
          <a:prstGeom prst="rect">
            <a:avLst/>
          </a:prstGeom>
          <a:noFill/>
          <a:ln/>
        </p:spPr>
        <p:txBody>
          <a:bodyPr wrap="square" lIns="0" tIns="0" rIns="0" bIns="0" rtlCol="0" anchor="t"/>
          <a:lstStyle/>
          <a:p>
            <a:pPr algn="l" indent="0" marL="0">
              <a:lnSpc>
                <a:spcPts val="2850"/>
              </a:lnSpc>
              <a:buNone/>
            </a:pPr>
            <a:r>
              <a:rPr lang="en-US" sz="1750" b="1" dirty="0">
                <a:solidFill>
                  <a:srgbClr val="AC9EF5"/>
                </a:solidFill>
                <a:latin typeface="Inter" pitchFamily="34" charset="0"/>
                <a:ea typeface="Inter" pitchFamily="34" charset="-122"/>
                <a:cs typeface="Inter" pitchFamily="34" charset="-120"/>
              </a:rPr>
              <a:t>Deep Learning:</a:t>
            </a:r>
            <a:pPr algn="l" indent="0" marL="0">
              <a:lnSpc>
                <a:spcPts val="2850"/>
              </a:lnSpc>
              <a:buNone/>
            </a:pPr>
            <a:r>
              <a:rPr lang="en-US" sz="1750" dirty="0">
                <a:solidFill>
                  <a:srgbClr val="D6D9D7"/>
                </a:solidFill>
                <a:latin typeface="Inter" pitchFamily="34" charset="0"/>
                <a:ea typeface="Inter" pitchFamily="34" charset="-122"/>
                <a:cs typeface="Inter" pitchFamily="34" charset="-120"/>
              </a:rPr>
              <a:t> Complex features requiring pattern recognition</a:t>
            </a:r>
            <a:endParaRPr lang="en-US" sz="1750" dirty="0"/>
          </a:p>
        </p:txBody>
      </p:sp>
      <p:sp>
        <p:nvSpPr>
          <p:cNvPr id="12" name="Shape 9"/>
          <p:cNvSpPr/>
          <p:nvPr/>
        </p:nvSpPr>
        <p:spPr>
          <a:xfrm>
            <a:off x="6280190" y="5651421"/>
            <a:ext cx="7556421" cy="1805940"/>
          </a:xfrm>
          <a:prstGeom prst="roundRect">
            <a:avLst>
              <a:gd name="adj" fmla="val 1884"/>
            </a:avLst>
          </a:prstGeom>
          <a:solidFill>
            <a:srgbClr val="4C5052"/>
          </a:solidFill>
          <a:ln/>
        </p:spPr>
      </p:sp>
      <p:sp>
        <p:nvSpPr>
          <p:cNvPr id="13" name="Text 10"/>
          <p:cNvSpPr/>
          <p:nvPr/>
        </p:nvSpPr>
        <p:spPr>
          <a:xfrm>
            <a:off x="6507004" y="58782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Data Volume</a:t>
            </a:r>
            <a:endParaRPr lang="en-US" sz="2200" dirty="0"/>
          </a:p>
        </p:txBody>
      </p:sp>
      <p:sp>
        <p:nvSpPr>
          <p:cNvPr id="14" name="Text 11"/>
          <p:cNvSpPr/>
          <p:nvPr/>
        </p:nvSpPr>
        <p:spPr>
          <a:xfrm>
            <a:off x="6507004" y="6368653"/>
            <a:ext cx="7102793" cy="362903"/>
          </a:xfrm>
          <a:prstGeom prst="rect">
            <a:avLst/>
          </a:prstGeom>
          <a:noFill/>
          <a:ln/>
        </p:spPr>
        <p:txBody>
          <a:bodyPr wrap="none" lIns="0" tIns="0" rIns="0" bIns="0" rtlCol="0" anchor="t"/>
          <a:lstStyle/>
          <a:p>
            <a:pPr algn="l" indent="0" marL="0">
              <a:lnSpc>
                <a:spcPts val="2850"/>
              </a:lnSpc>
              <a:buNone/>
            </a:pPr>
            <a:r>
              <a:rPr lang="en-US" sz="1750" b="1" dirty="0">
                <a:solidFill>
                  <a:srgbClr val="AC9EF5"/>
                </a:solidFill>
                <a:latin typeface="Inter" pitchFamily="34" charset="0"/>
                <a:ea typeface="Inter" pitchFamily="34" charset="-122"/>
                <a:cs typeface="Inter" pitchFamily="34" charset="-120"/>
              </a:rPr>
              <a:t>Statistical ML:</a:t>
            </a:r>
            <a:pPr algn="l" indent="0" marL="0">
              <a:lnSpc>
                <a:spcPts val="2850"/>
              </a:lnSpc>
              <a:buNone/>
            </a:pPr>
            <a:r>
              <a:rPr lang="en-US" sz="1750" dirty="0">
                <a:solidFill>
                  <a:srgbClr val="D6D9D7"/>
                </a:solidFill>
                <a:latin typeface="Inter" pitchFamily="34" charset="0"/>
                <a:ea typeface="Inter" pitchFamily="34" charset="-122"/>
                <a:cs typeface="Inter" pitchFamily="34" charset="-120"/>
              </a:rPr>
              <a:t> Can work with moderate data sizes</a:t>
            </a:r>
            <a:endParaRPr lang="en-US" sz="1750" dirty="0"/>
          </a:p>
        </p:txBody>
      </p:sp>
      <p:sp>
        <p:nvSpPr>
          <p:cNvPr id="15" name="Text 12"/>
          <p:cNvSpPr/>
          <p:nvPr/>
        </p:nvSpPr>
        <p:spPr>
          <a:xfrm>
            <a:off x="6507004" y="6867644"/>
            <a:ext cx="7102793" cy="362903"/>
          </a:xfrm>
          <a:prstGeom prst="rect">
            <a:avLst/>
          </a:prstGeom>
          <a:noFill/>
          <a:ln/>
        </p:spPr>
        <p:txBody>
          <a:bodyPr wrap="none" lIns="0" tIns="0" rIns="0" bIns="0" rtlCol="0" anchor="t"/>
          <a:lstStyle/>
          <a:p>
            <a:pPr algn="l" indent="0" marL="0">
              <a:lnSpc>
                <a:spcPts val="2850"/>
              </a:lnSpc>
              <a:buNone/>
            </a:pPr>
            <a:r>
              <a:rPr lang="en-US" sz="1750" b="1" dirty="0">
                <a:solidFill>
                  <a:srgbClr val="AC9EF5"/>
                </a:solidFill>
                <a:latin typeface="Inter" pitchFamily="34" charset="0"/>
                <a:ea typeface="Inter" pitchFamily="34" charset="-122"/>
                <a:cs typeface="Inter" pitchFamily="34" charset="-120"/>
              </a:rPr>
              <a:t>Deep Learning:</a:t>
            </a:r>
            <a:pPr algn="l" indent="0" marL="0">
              <a:lnSpc>
                <a:spcPts val="2850"/>
              </a:lnSpc>
              <a:buNone/>
            </a:pPr>
            <a:r>
              <a:rPr lang="en-US" sz="1750" dirty="0">
                <a:solidFill>
                  <a:srgbClr val="D6D9D7"/>
                </a:solidFill>
                <a:latin typeface="Inter" pitchFamily="34" charset="0"/>
                <a:ea typeface="Inter" pitchFamily="34" charset="-122"/>
                <a:cs typeface="Inter" pitchFamily="34" charset="-120"/>
              </a:rPr>
              <a:t> Performs better with huge training datasets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6308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Generative AI &amp; Large Language Models</a:t>
            </a:r>
            <a:endParaRPr lang="en-US" sz="4450" dirty="0"/>
          </a:p>
        </p:txBody>
      </p:sp>
      <p:sp>
        <p:nvSpPr>
          <p:cNvPr id="4" name="Text 1"/>
          <p:cNvSpPr/>
          <p:nvPr/>
        </p:nvSpPr>
        <p:spPr>
          <a:xfrm>
            <a:off x="6280190" y="28476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Generative AI</a:t>
            </a:r>
            <a:endParaRPr lang="en-US" sz="2200" dirty="0"/>
          </a:p>
        </p:txBody>
      </p:sp>
      <p:sp>
        <p:nvSpPr>
          <p:cNvPr id="5" name="Text 2"/>
          <p:cNvSpPr/>
          <p:nvPr/>
        </p:nvSpPr>
        <p:spPr>
          <a:xfrm>
            <a:off x="6280190" y="3428762"/>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Creates new content (text, images, audio, video)</a:t>
            </a:r>
            <a:endParaRPr lang="en-US" sz="1750" dirty="0"/>
          </a:p>
        </p:txBody>
      </p:sp>
      <p:sp>
        <p:nvSpPr>
          <p:cNvPr id="6" name="Text 3"/>
          <p:cNvSpPr/>
          <p:nvPr/>
        </p:nvSpPr>
        <p:spPr>
          <a:xfrm>
            <a:off x="6280190" y="4233863"/>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Powered by Large Language Models for text</a:t>
            </a:r>
            <a:endParaRPr lang="en-US" sz="1750" dirty="0"/>
          </a:p>
        </p:txBody>
      </p:sp>
      <p:sp>
        <p:nvSpPr>
          <p:cNvPr id="7" name="Text 4"/>
          <p:cNvSpPr/>
          <p:nvPr/>
        </p:nvSpPr>
        <p:spPr>
          <a:xfrm>
            <a:off x="6280190" y="5038963"/>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Reacts to prompts with low autonomy</a:t>
            </a:r>
            <a:endParaRPr lang="en-US" sz="1750" dirty="0"/>
          </a:p>
        </p:txBody>
      </p:sp>
      <p:sp>
        <p:nvSpPr>
          <p:cNvPr id="8" name="Text 5"/>
          <p:cNvSpPr/>
          <p:nvPr/>
        </p:nvSpPr>
        <p:spPr>
          <a:xfrm>
            <a:off x="6280190" y="5844064"/>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Examples: GPT, DALL-E, AudioGen, Sora</a:t>
            </a:r>
            <a:endParaRPr lang="en-US" sz="1750" dirty="0"/>
          </a:p>
        </p:txBody>
      </p:sp>
      <p:sp>
        <p:nvSpPr>
          <p:cNvPr id="9" name="Text 6"/>
          <p:cNvSpPr/>
          <p:nvPr/>
        </p:nvSpPr>
        <p:spPr>
          <a:xfrm>
            <a:off x="10342721" y="2847618"/>
            <a:ext cx="3501509" cy="708660"/>
          </a:xfrm>
          <a:prstGeom prst="rect">
            <a:avLst/>
          </a:prstGeom>
          <a:noFill/>
          <a:ln/>
        </p:spPr>
        <p:txBody>
          <a:bodyPr wrap="square" lIns="0" tIns="0" rIns="0" bIns="0" rtlCol="0" anchor="t"/>
          <a:lstStyle/>
          <a:p>
            <a:pPr algn="l" indent="0" marL="0">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Large Language Models (LLMs)</a:t>
            </a:r>
            <a:endParaRPr lang="en-US" sz="2200" dirty="0"/>
          </a:p>
        </p:txBody>
      </p:sp>
      <p:sp>
        <p:nvSpPr>
          <p:cNvPr id="10" name="Text 7"/>
          <p:cNvSpPr/>
          <p:nvPr/>
        </p:nvSpPr>
        <p:spPr>
          <a:xfrm>
            <a:off x="10342721" y="3783092"/>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Neural networks trained on </a:t>
            </a:r>
            <a:pPr algn="l" indent="0" marL="0">
              <a:lnSpc>
                <a:spcPts val="2850"/>
              </a:lnSpc>
              <a:buNone/>
            </a:pPr>
            <a:r>
              <a:rPr lang="en-US" sz="1750" dirty="0">
                <a:solidFill>
                  <a:srgbClr val="AC9EF5"/>
                </a:solidFill>
                <a:latin typeface="Inter" pitchFamily="34" charset="0"/>
                <a:ea typeface="Inter" pitchFamily="34" charset="-122"/>
                <a:cs typeface="Inter" pitchFamily="34" charset="-120"/>
              </a:rPr>
              <a:t>enormous text data</a:t>
            </a:r>
            <a:endParaRPr lang="en-US" sz="1750" dirty="0"/>
          </a:p>
        </p:txBody>
      </p:sp>
      <p:sp>
        <p:nvSpPr>
          <p:cNvPr id="11" name="Text 8"/>
          <p:cNvSpPr/>
          <p:nvPr/>
        </p:nvSpPr>
        <p:spPr>
          <a:xfrm>
            <a:off x="10342721" y="4588193"/>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Contain </a:t>
            </a:r>
            <a:pPr algn="l" indent="0" marL="0">
              <a:lnSpc>
                <a:spcPts val="2850"/>
              </a:lnSpc>
              <a:buNone/>
            </a:pPr>
            <a:r>
              <a:rPr lang="en-US" sz="1750" dirty="0">
                <a:solidFill>
                  <a:srgbClr val="AC9EF5"/>
                </a:solidFill>
                <a:latin typeface="Inter" pitchFamily="34" charset="0"/>
                <a:ea typeface="Inter" pitchFamily="34" charset="-122"/>
                <a:cs typeface="Inter" pitchFamily="34" charset="-120"/>
              </a:rPr>
              <a:t>trillions of parameters</a:t>
            </a:r>
            <a:endParaRPr lang="en-US" sz="1750" dirty="0"/>
          </a:p>
        </p:txBody>
      </p:sp>
      <p:sp>
        <p:nvSpPr>
          <p:cNvPr id="12" name="Text 9"/>
          <p:cNvSpPr/>
          <p:nvPr/>
        </p:nvSpPr>
        <p:spPr>
          <a:xfrm>
            <a:off x="10342721" y="5393293"/>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Like a "stochastic parrot" predicting next words</a:t>
            </a:r>
            <a:endParaRPr lang="en-US" sz="1750" dirty="0"/>
          </a:p>
        </p:txBody>
      </p:sp>
      <p:sp>
        <p:nvSpPr>
          <p:cNvPr id="13" name="Text 10"/>
          <p:cNvSpPr/>
          <p:nvPr/>
        </p:nvSpPr>
        <p:spPr>
          <a:xfrm>
            <a:off x="10342721" y="6198394"/>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D6D9D7"/>
                </a:solidFill>
                <a:latin typeface="Inter" pitchFamily="34" charset="0"/>
                <a:ea typeface="Inter" pitchFamily="34" charset="-122"/>
                <a:cs typeface="Inter" pitchFamily="34" charset="-120"/>
              </a:rPr>
              <a:t>Fine-tuned with Reinforcement Learning with Human Feedback (RLHF)</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62370"/>
            <a:ext cx="10086499" cy="708779"/>
          </a:xfrm>
          <a:prstGeom prst="rect">
            <a:avLst/>
          </a:prstGeom>
          <a:noFill/>
          <a:ln/>
        </p:spPr>
        <p:txBody>
          <a:bodyPr wrap="non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Agentic AI: Beyond Simple Generation</a:t>
            </a:r>
            <a:endParaRPr lang="en-US" sz="4450" dirty="0"/>
          </a:p>
        </p:txBody>
      </p:sp>
      <p:sp>
        <p:nvSpPr>
          <p:cNvPr id="3" name="Shape 1"/>
          <p:cNvSpPr/>
          <p:nvPr/>
        </p:nvSpPr>
        <p:spPr>
          <a:xfrm>
            <a:off x="793790" y="2364938"/>
            <a:ext cx="4196358" cy="2394823"/>
          </a:xfrm>
          <a:prstGeom prst="roundRect">
            <a:avLst>
              <a:gd name="adj" fmla="val 6109"/>
            </a:avLst>
          </a:prstGeom>
          <a:solidFill>
            <a:srgbClr val="2D3133"/>
          </a:solidFill>
          <a:ln/>
        </p:spPr>
      </p:sp>
      <p:sp>
        <p:nvSpPr>
          <p:cNvPr id="4" name="Shape 2"/>
          <p:cNvSpPr/>
          <p:nvPr/>
        </p:nvSpPr>
        <p:spPr>
          <a:xfrm>
            <a:off x="793790" y="2334458"/>
            <a:ext cx="4196358" cy="121920"/>
          </a:xfrm>
          <a:prstGeom prst="roundRect">
            <a:avLst>
              <a:gd name="adj" fmla="val 27907"/>
            </a:avLst>
          </a:prstGeom>
          <a:solidFill>
            <a:srgbClr val="AC9EF5"/>
          </a:solidFill>
          <a:ln/>
        </p:spPr>
      </p:sp>
      <p:sp>
        <p:nvSpPr>
          <p:cNvPr id="5" name="Shape 3"/>
          <p:cNvSpPr/>
          <p:nvPr/>
        </p:nvSpPr>
        <p:spPr>
          <a:xfrm>
            <a:off x="2551688" y="2024777"/>
            <a:ext cx="680442" cy="680442"/>
          </a:xfrm>
          <a:prstGeom prst="roundRect">
            <a:avLst>
              <a:gd name="adj" fmla="val 134383"/>
            </a:avLst>
          </a:prstGeom>
          <a:solidFill>
            <a:srgbClr val="AC9EF5"/>
          </a:solidFill>
          <a:ln/>
        </p:spPr>
      </p:sp>
      <p:sp>
        <p:nvSpPr>
          <p:cNvPr id="6" name="Text 4"/>
          <p:cNvSpPr/>
          <p:nvPr/>
        </p:nvSpPr>
        <p:spPr>
          <a:xfrm>
            <a:off x="2755761" y="2194917"/>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DM Sans Medium" pitchFamily="34" charset="0"/>
                <a:ea typeface="DM Sans Medium" pitchFamily="34" charset="-122"/>
                <a:cs typeface="DM Sans Medium" pitchFamily="34" charset="-120"/>
              </a:rPr>
              <a:t>1</a:t>
            </a:r>
            <a:endParaRPr lang="en-US" sz="2100" dirty="0"/>
          </a:p>
        </p:txBody>
      </p:sp>
      <p:sp>
        <p:nvSpPr>
          <p:cNvPr id="7" name="Text 5"/>
          <p:cNvSpPr/>
          <p:nvPr/>
        </p:nvSpPr>
        <p:spPr>
          <a:xfrm>
            <a:off x="1051084" y="2931914"/>
            <a:ext cx="3148846"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Goal-Oriented Planning</a:t>
            </a:r>
            <a:endParaRPr lang="en-US" sz="2200" dirty="0"/>
          </a:p>
        </p:txBody>
      </p:sp>
      <p:sp>
        <p:nvSpPr>
          <p:cNvPr id="8" name="Text 6"/>
          <p:cNvSpPr/>
          <p:nvPr/>
        </p:nvSpPr>
        <p:spPr>
          <a:xfrm>
            <a:off x="1051084" y="3422333"/>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Works toward high-level goals without detailed instructions</a:t>
            </a:r>
            <a:endParaRPr lang="en-US" sz="1750" dirty="0"/>
          </a:p>
        </p:txBody>
      </p:sp>
      <p:sp>
        <p:nvSpPr>
          <p:cNvPr id="9" name="Shape 7"/>
          <p:cNvSpPr/>
          <p:nvPr/>
        </p:nvSpPr>
        <p:spPr>
          <a:xfrm>
            <a:off x="5216962" y="2364938"/>
            <a:ext cx="4196358" cy="2394823"/>
          </a:xfrm>
          <a:prstGeom prst="roundRect">
            <a:avLst>
              <a:gd name="adj" fmla="val 6109"/>
            </a:avLst>
          </a:prstGeom>
          <a:solidFill>
            <a:srgbClr val="2D3133"/>
          </a:solidFill>
          <a:ln/>
        </p:spPr>
      </p:sp>
      <p:sp>
        <p:nvSpPr>
          <p:cNvPr id="10" name="Shape 8"/>
          <p:cNvSpPr/>
          <p:nvPr/>
        </p:nvSpPr>
        <p:spPr>
          <a:xfrm>
            <a:off x="5216962" y="2334458"/>
            <a:ext cx="4196358" cy="121920"/>
          </a:xfrm>
          <a:prstGeom prst="roundRect">
            <a:avLst>
              <a:gd name="adj" fmla="val 27907"/>
            </a:avLst>
          </a:prstGeom>
          <a:solidFill>
            <a:srgbClr val="AC9EF5"/>
          </a:solidFill>
          <a:ln/>
        </p:spPr>
      </p:sp>
      <p:sp>
        <p:nvSpPr>
          <p:cNvPr id="11" name="Shape 9"/>
          <p:cNvSpPr/>
          <p:nvPr/>
        </p:nvSpPr>
        <p:spPr>
          <a:xfrm>
            <a:off x="6974860" y="2024777"/>
            <a:ext cx="680442" cy="680442"/>
          </a:xfrm>
          <a:prstGeom prst="roundRect">
            <a:avLst>
              <a:gd name="adj" fmla="val 134383"/>
            </a:avLst>
          </a:prstGeom>
          <a:solidFill>
            <a:srgbClr val="AC9EF5"/>
          </a:solidFill>
          <a:ln/>
        </p:spPr>
      </p:sp>
      <p:sp>
        <p:nvSpPr>
          <p:cNvPr id="12" name="Text 10"/>
          <p:cNvSpPr/>
          <p:nvPr/>
        </p:nvSpPr>
        <p:spPr>
          <a:xfrm>
            <a:off x="7178933" y="2194917"/>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DM Sans Medium" pitchFamily="34" charset="0"/>
                <a:ea typeface="DM Sans Medium" pitchFamily="34" charset="-122"/>
                <a:cs typeface="DM Sans Medium" pitchFamily="34" charset="-120"/>
              </a:rPr>
              <a:t>2</a:t>
            </a:r>
            <a:endParaRPr lang="en-US" sz="2100" dirty="0"/>
          </a:p>
        </p:txBody>
      </p:sp>
      <p:sp>
        <p:nvSpPr>
          <p:cNvPr id="13" name="Text 11"/>
          <p:cNvSpPr/>
          <p:nvPr/>
        </p:nvSpPr>
        <p:spPr>
          <a:xfrm>
            <a:off x="5474256" y="2931914"/>
            <a:ext cx="2849047"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Multi-step Reasoning</a:t>
            </a:r>
            <a:endParaRPr lang="en-US" sz="2200" dirty="0"/>
          </a:p>
        </p:txBody>
      </p:sp>
      <p:sp>
        <p:nvSpPr>
          <p:cNvPr id="14" name="Text 12"/>
          <p:cNvSpPr/>
          <p:nvPr/>
        </p:nvSpPr>
        <p:spPr>
          <a:xfrm>
            <a:off x="5474256" y="3422333"/>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Breaks complex goals into multiple logical steps</a:t>
            </a:r>
            <a:endParaRPr lang="en-US" sz="1750" dirty="0"/>
          </a:p>
        </p:txBody>
      </p:sp>
      <p:sp>
        <p:nvSpPr>
          <p:cNvPr id="15" name="Shape 13"/>
          <p:cNvSpPr/>
          <p:nvPr/>
        </p:nvSpPr>
        <p:spPr>
          <a:xfrm>
            <a:off x="9640133" y="2364938"/>
            <a:ext cx="4196358" cy="2394823"/>
          </a:xfrm>
          <a:prstGeom prst="roundRect">
            <a:avLst>
              <a:gd name="adj" fmla="val 6109"/>
            </a:avLst>
          </a:prstGeom>
          <a:solidFill>
            <a:srgbClr val="2D3133"/>
          </a:solidFill>
          <a:ln/>
        </p:spPr>
      </p:sp>
      <p:sp>
        <p:nvSpPr>
          <p:cNvPr id="16" name="Shape 14"/>
          <p:cNvSpPr/>
          <p:nvPr/>
        </p:nvSpPr>
        <p:spPr>
          <a:xfrm>
            <a:off x="9640133" y="2334458"/>
            <a:ext cx="4196358" cy="121920"/>
          </a:xfrm>
          <a:prstGeom prst="roundRect">
            <a:avLst>
              <a:gd name="adj" fmla="val 27907"/>
            </a:avLst>
          </a:prstGeom>
          <a:solidFill>
            <a:srgbClr val="AC9EF5"/>
          </a:solidFill>
          <a:ln/>
        </p:spPr>
      </p:sp>
      <p:sp>
        <p:nvSpPr>
          <p:cNvPr id="17" name="Shape 15"/>
          <p:cNvSpPr/>
          <p:nvPr/>
        </p:nvSpPr>
        <p:spPr>
          <a:xfrm>
            <a:off x="11398032" y="2024777"/>
            <a:ext cx="680442" cy="680442"/>
          </a:xfrm>
          <a:prstGeom prst="roundRect">
            <a:avLst>
              <a:gd name="adj" fmla="val 134383"/>
            </a:avLst>
          </a:prstGeom>
          <a:solidFill>
            <a:srgbClr val="AC9EF5"/>
          </a:solidFill>
          <a:ln/>
        </p:spPr>
      </p:sp>
      <p:sp>
        <p:nvSpPr>
          <p:cNvPr id="18" name="Text 16"/>
          <p:cNvSpPr/>
          <p:nvPr/>
        </p:nvSpPr>
        <p:spPr>
          <a:xfrm>
            <a:off x="11602105" y="2194917"/>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DM Sans Medium" pitchFamily="34" charset="0"/>
                <a:ea typeface="DM Sans Medium" pitchFamily="34" charset="-122"/>
                <a:cs typeface="DM Sans Medium" pitchFamily="34" charset="-120"/>
              </a:rPr>
              <a:t>3</a:t>
            </a:r>
            <a:endParaRPr lang="en-US" sz="2100" dirty="0"/>
          </a:p>
        </p:txBody>
      </p:sp>
      <p:sp>
        <p:nvSpPr>
          <p:cNvPr id="19" name="Text 17"/>
          <p:cNvSpPr/>
          <p:nvPr/>
        </p:nvSpPr>
        <p:spPr>
          <a:xfrm>
            <a:off x="9897427" y="2931914"/>
            <a:ext cx="3681770" cy="708660"/>
          </a:xfrm>
          <a:prstGeom prst="rect">
            <a:avLst/>
          </a:prstGeom>
          <a:noFill/>
          <a:ln/>
        </p:spPr>
        <p:txBody>
          <a:bodyPr wrap="squar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Autonomous Decision-Making</a:t>
            </a:r>
            <a:endParaRPr lang="en-US" sz="2200" dirty="0"/>
          </a:p>
        </p:txBody>
      </p:sp>
      <p:sp>
        <p:nvSpPr>
          <p:cNvPr id="20" name="Text 18"/>
          <p:cNvSpPr/>
          <p:nvPr/>
        </p:nvSpPr>
        <p:spPr>
          <a:xfrm>
            <a:off x="9897427" y="3776663"/>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Performs actions without needing permission for every step</a:t>
            </a:r>
            <a:endParaRPr lang="en-US" sz="1750" dirty="0"/>
          </a:p>
        </p:txBody>
      </p:sp>
      <p:sp>
        <p:nvSpPr>
          <p:cNvPr id="21" name="Shape 19"/>
          <p:cNvSpPr/>
          <p:nvPr/>
        </p:nvSpPr>
        <p:spPr>
          <a:xfrm>
            <a:off x="793790" y="5326737"/>
            <a:ext cx="6407944" cy="2040493"/>
          </a:xfrm>
          <a:prstGeom prst="roundRect">
            <a:avLst>
              <a:gd name="adj" fmla="val 7170"/>
            </a:avLst>
          </a:prstGeom>
          <a:solidFill>
            <a:srgbClr val="2D3133"/>
          </a:solidFill>
          <a:ln/>
        </p:spPr>
      </p:sp>
      <p:sp>
        <p:nvSpPr>
          <p:cNvPr id="22" name="Shape 20"/>
          <p:cNvSpPr/>
          <p:nvPr/>
        </p:nvSpPr>
        <p:spPr>
          <a:xfrm>
            <a:off x="793790" y="5296257"/>
            <a:ext cx="6407944" cy="121920"/>
          </a:xfrm>
          <a:prstGeom prst="roundRect">
            <a:avLst>
              <a:gd name="adj" fmla="val 27907"/>
            </a:avLst>
          </a:prstGeom>
          <a:solidFill>
            <a:srgbClr val="AC9EF5"/>
          </a:solidFill>
          <a:ln/>
        </p:spPr>
      </p:sp>
      <p:sp>
        <p:nvSpPr>
          <p:cNvPr id="23" name="Shape 21"/>
          <p:cNvSpPr/>
          <p:nvPr/>
        </p:nvSpPr>
        <p:spPr>
          <a:xfrm>
            <a:off x="3657540" y="4986576"/>
            <a:ext cx="680442" cy="680442"/>
          </a:xfrm>
          <a:prstGeom prst="roundRect">
            <a:avLst>
              <a:gd name="adj" fmla="val 134383"/>
            </a:avLst>
          </a:prstGeom>
          <a:solidFill>
            <a:srgbClr val="AC9EF5"/>
          </a:solidFill>
          <a:ln/>
        </p:spPr>
      </p:sp>
      <p:sp>
        <p:nvSpPr>
          <p:cNvPr id="24" name="Text 22"/>
          <p:cNvSpPr/>
          <p:nvPr/>
        </p:nvSpPr>
        <p:spPr>
          <a:xfrm>
            <a:off x="3861614" y="5156716"/>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DM Sans Medium" pitchFamily="34" charset="0"/>
                <a:ea typeface="DM Sans Medium" pitchFamily="34" charset="-122"/>
                <a:cs typeface="DM Sans Medium" pitchFamily="34" charset="-120"/>
              </a:rPr>
              <a:t>4</a:t>
            </a:r>
            <a:endParaRPr lang="en-US" sz="2100" dirty="0"/>
          </a:p>
        </p:txBody>
      </p:sp>
      <p:sp>
        <p:nvSpPr>
          <p:cNvPr id="25" name="Text 23"/>
          <p:cNvSpPr/>
          <p:nvPr/>
        </p:nvSpPr>
        <p:spPr>
          <a:xfrm>
            <a:off x="1051084" y="58937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Heavy Tool Usage</a:t>
            </a:r>
            <a:endParaRPr lang="en-US" sz="2200" dirty="0"/>
          </a:p>
        </p:txBody>
      </p:sp>
      <p:sp>
        <p:nvSpPr>
          <p:cNvPr id="26" name="Text 24"/>
          <p:cNvSpPr/>
          <p:nvPr/>
        </p:nvSpPr>
        <p:spPr>
          <a:xfrm>
            <a:off x="1051084" y="6384131"/>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Integrates with external tools and systems through APIs</a:t>
            </a:r>
            <a:endParaRPr lang="en-US" sz="1750" dirty="0"/>
          </a:p>
        </p:txBody>
      </p:sp>
      <p:sp>
        <p:nvSpPr>
          <p:cNvPr id="27" name="Shape 25"/>
          <p:cNvSpPr/>
          <p:nvPr/>
        </p:nvSpPr>
        <p:spPr>
          <a:xfrm>
            <a:off x="7428548" y="5326737"/>
            <a:ext cx="6407944" cy="2040493"/>
          </a:xfrm>
          <a:prstGeom prst="roundRect">
            <a:avLst>
              <a:gd name="adj" fmla="val 7170"/>
            </a:avLst>
          </a:prstGeom>
          <a:solidFill>
            <a:srgbClr val="2D3133"/>
          </a:solidFill>
          <a:ln/>
        </p:spPr>
      </p:sp>
      <p:sp>
        <p:nvSpPr>
          <p:cNvPr id="28" name="Shape 26"/>
          <p:cNvSpPr/>
          <p:nvPr/>
        </p:nvSpPr>
        <p:spPr>
          <a:xfrm>
            <a:off x="7428548" y="5296257"/>
            <a:ext cx="6407944" cy="121920"/>
          </a:xfrm>
          <a:prstGeom prst="roundRect">
            <a:avLst>
              <a:gd name="adj" fmla="val 27907"/>
            </a:avLst>
          </a:prstGeom>
          <a:solidFill>
            <a:srgbClr val="AC9EF5"/>
          </a:solidFill>
          <a:ln/>
        </p:spPr>
      </p:sp>
      <p:sp>
        <p:nvSpPr>
          <p:cNvPr id="29" name="Shape 27"/>
          <p:cNvSpPr/>
          <p:nvPr/>
        </p:nvSpPr>
        <p:spPr>
          <a:xfrm>
            <a:off x="10292298" y="4986576"/>
            <a:ext cx="680442" cy="680442"/>
          </a:xfrm>
          <a:prstGeom prst="roundRect">
            <a:avLst>
              <a:gd name="adj" fmla="val 134383"/>
            </a:avLst>
          </a:prstGeom>
          <a:solidFill>
            <a:srgbClr val="AC9EF5"/>
          </a:solidFill>
          <a:ln/>
        </p:spPr>
      </p:sp>
      <p:sp>
        <p:nvSpPr>
          <p:cNvPr id="30" name="Text 28"/>
          <p:cNvSpPr/>
          <p:nvPr/>
        </p:nvSpPr>
        <p:spPr>
          <a:xfrm>
            <a:off x="10496371" y="5156716"/>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DM Sans Medium" pitchFamily="34" charset="0"/>
                <a:ea typeface="DM Sans Medium" pitchFamily="34" charset="-122"/>
                <a:cs typeface="DM Sans Medium" pitchFamily="34" charset="-120"/>
              </a:rPr>
              <a:t>5</a:t>
            </a:r>
            <a:endParaRPr lang="en-US" sz="2100" dirty="0"/>
          </a:p>
        </p:txBody>
      </p:sp>
      <p:sp>
        <p:nvSpPr>
          <p:cNvPr id="31" name="Text 29"/>
          <p:cNvSpPr/>
          <p:nvPr/>
        </p:nvSpPr>
        <p:spPr>
          <a:xfrm>
            <a:off x="7685842" y="58937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Proactivity</a:t>
            </a:r>
            <a:endParaRPr lang="en-US" sz="2200" dirty="0"/>
          </a:p>
        </p:txBody>
      </p:sp>
      <p:sp>
        <p:nvSpPr>
          <p:cNvPr id="32" name="Text 30"/>
          <p:cNvSpPr/>
          <p:nvPr/>
        </p:nvSpPr>
        <p:spPr>
          <a:xfrm>
            <a:off x="7685842" y="6384131"/>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Actively works toward goals rather than just reacting to questions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The HR Assistant Analogy: Levels of AI Capability</a:t>
            </a:r>
            <a:endParaRPr lang="en-US" sz="4450" dirty="0"/>
          </a:p>
        </p:txBody>
      </p:sp>
      <p:pic>
        <p:nvPicPr>
          <p:cNvPr id="4" name="Image 1" descr="preencoded.png">    </p:cNvPr>
          <p:cNvPicPr>
            <a:picLocks noChangeAspect="1"/>
          </p:cNvPicPr>
          <p:nvPr/>
        </p:nvPicPr>
        <p:blipFill>
          <a:blip r:embed="rId2"/>
          <a:stretch>
            <a:fillRect/>
          </a:stretch>
        </p:blipFill>
        <p:spPr>
          <a:xfrm>
            <a:off x="793790" y="2488883"/>
            <a:ext cx="1134070" cy="1669852"/>
          </a:xfrm>
          <a:prstGeom prst="rect">
            <a:avLst/>
          </a:prstGeom>
        </p:spPr>
      </p:pic>
      <p:sp>
        <p:nvSpPr>
          <p:cNvPr id="5" name="Text 1"/>
          <p:cNvSpPr/>
          <p:nvPr/>
        </p:nvSpPr>
        <p:spPr>
          <a:xfrm>
            <a:off x="2154674" y="27156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Simple Chatbot</a:t>
            </a:r>
            <a:endParaRPr lang="en-US" sz="2200" dirty="0"/>
          </a:p>
        </p:txBody>
      </p:sp>
      <p:sp>
        <p:nvSpPr>
          <p:cNvPr id="6" name="Text 2"/>
          <p:cNvSpPr/>
          <p:nvPr/>
        </p:nvSpPr>
        <p:spPr>
          <a:xfrm>
            <a:off x="2154674" y="3206115"/>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Answers policy questions using Retrieval Augmented Generation (RAG)</a:t>
            </a:r>
            <a:endParaRPr lang="en-US" sz="1750" dirty="0"/>
          </a:p>
        </p:txBody>
      </p:sp>
      <p:pic>
        <p:nvPicPr>
          <p:cNvPr id="7" name="Image 2" descr="preencoded.png">    </p:cNvPr>
          <p:cNvPicPr>
            <a:picLocks noChangeAspect="1"/>
          </p:cNvPicPr>
          <p:nvPr/>
        </p:nvPicPr>
        <p:blipFill>
          <a:blip r:embed="rId3"/>
          <a:stretch>
            <a:fillRect/>
          </a:stretch>
        </p:blipFill>
        <p:spPr>
          <a:xfrm>
            <a:off x="793790" y="4158734"/>
            <a:ext cx="1134070" cy="1669852"/>
          </a:xfrm>
          <a:prstGeom prst="rect">
            <a:avLst/>
          </a:prstGeom>
        </p:spPr>
      </p:pic>
      <p:sp>
        <p:nvSpPr>
          <p:cNvPr id="8" name="Text 3"/>
          <p:cNvSpPr/>
          <p:nvPr/>
        </p:nvSpPr>
        <p:spPr>
          <a:xfrm>
            <a:off x="2154674" y="4385548"/>
            <a:ext cx="3423404"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Tool-Augmented Chatbot</a:t>
            </a:r>
            <a:endParaRPr lang="en-US" sz="2200" dirty="0"/>
          </a:p>
        </p:txBody>
      </p:sp>
      <p:sp>
        <p:nvSpPr>
          <p:cNvPr id="9" name="Text 4"/>
          <p:cNvSpPr/>
          <p:nvPr/>
        </p:nvSpPr>
        <p:spPr>
          <a:xfrm>
            <a:off x="2154674" y="4875967"/>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Takes simple actions (apply for leave) using APIs, but lacks full autonomy</a:t>
            </a:r>
            <a:endParaRPr lang="en-US" sz="1750" dirty="0"/>
          </a:p>
        </p:txBody>
      </p:sp>
      <p:pic>
        <p:nvPicPr>
          <p:cNvPr id="10" name="Image 3" descr="preencoded.png">    </p:cNvPr>
          <p:cNvPicPr>
            <a:picLocks noChangeAspect="1"/>
          </p:cNvPicPr>
          <p:nvPr/>
        </p:nvPicPr>
        <p:blipFill>
          <a:blip r:embed="rId4"/>
          <a:stretch>
            <a:fillRect/>
          </a:stretch>
        </p:blipFill>
        <p:spPr>
          <a:xfrm>
            <a:off x="793790" y="5828586"/>
            <a:ext cx="1134070" cy="1669852"/>
          </a:xfrm>
          <a:prstGeom prst="rect">
            <a:avLst/>
          </a:prstGeom>
        </p:spPr>
      </p:pic>
      <p:sp>
        <p:nvSpPr>
          <p:cNvPr id="11" name="Text 5"/>
          <p:cNvSpPr/>
          <p:nvPr/>
        </p:nvSpPr>
        <p:spPr>
          <a:xfrm>
            <a:off x="2154674" y="60554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Agentic AI Assistant</a:t>
            </a:r>
            <a:endParaRPr lang="en-US" sz="2200" dirty="0"/>
          </a:p>
        </p:txBody>
      </p:sp>
      <p:sp>
        <p:nvSpPr>
          <p:cNvPr id="12" name="Text 6"/>
          <p:cNvSpPr/>
          <p:nvPr/>
        </p:nvSpPr>
        <p:spPr>
          <a:xfrm>
            <a:off x="2154674" y="6545818"/>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D6D9D7"/>
                </a:solidFill>
                <a:latin typeface="Inter" pitchFamily="34" charset="0"/>
                <a:ea typeface="Inter" pitchFamily="34" charset="-122"/>
                <a:cs typeface="Inter" pitchFamily="34" charset="-120"/>
              </a:rPr>
              <a:t>Handles complex goals like "onboard a new intern," planning and executing multiple steps autonomously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2025-08-28T12:44:23Z</dcterms:created>
  <dcterms:modified xsi:type="dcterms:W3CDTF">2025-08-28T12:44:23Z</dcterms:modified>
</cp:coreProperties>
</file>